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2" r:id="rId1"/>
  </p:sldMasterIdLst>
  <p:notesMasterIdLst>
    <p:notesMasterId r:id="rId64"/>
  </p:notesMasterIdLst>
  <p:sldIdLst>
    <p:sldId id="318" r:id="rId2"/>
    <p:sldId id="256" r:id="rId3"/>
    <p:sldId id="273" r:id="rId4"/>
    <p:sldId id="272" r:id="rId5"/>
    <p:sldId id="336" r:id="rId6"/>
    <p:sldId id="320" r:id="rId7"/>
    <p:sldId id="337" r:id="rId8"/>
    <p:sldId id="257" r:id="rId9"/>
    <p:sldId id="338" r:id="rId10"/>
    <p:sldId id="258" r:id="rId11"/>
    <p:sldId id="263" r:id="rId12"/>
    <p:sldId id="270" r:id="rId13"/>
    <p:sldId id="264" r:id="rId14"/>
    <p:sldId id="266" r:id="rId15"/>
    <p:sldId id="267" r:id="rId16"/>
    <p:sldId id="268" r:id="rId17"/>
    <p:sldId id="269" r:id="rId18"/>
    <p:sldId id="321" r:id="rId19"/>
    <p:sldId id="274" r:id="rId20"/>
    <p:sldId id="276" r:id="rId21"/>
    <p:sldId id="275" r:id="rId22"/>
    <p:sldId id="322" r:id="rId23"/>
    <p:sldId id="278" r:id="rId24"/>
    <p:sldId id="279" r:id="rId25"/>
    <p:sldId id="323" r:id="rId26"/>
    <p:sldId id="282" r:id="rId27"/>
    <p:sldId id="283" r:id="rId28"/>
    <p:sldId id="284" r:id="rId29"/>
    <p:sldId id="324" r:id="rId30"/>
    <p:sldId id="325" r:id="rId31"/>
    <p:sldId id="286" r:id="rId32"/>
    <p:sldId id="287" r:id="rId33"/>
    <p:sldId id="289" r:id="rId34"/>
    <p:sldId id="291" r:id="rId35"/>
    <p:sldId id="292" r:id="rId36"/>
    <p:sldId id="326" r:id="rId37"/>
    <p:sldId id="294" r:id="rId38"/>
    <p:sldId id="295" r:id="rId39"/>
    <p:sldId id="296" r:id="rId40"/>
    <p:sldId id="327" r:id="rId41"/>
    <p:sldId id="301" r:id="rId42"/>
    <p:sldId id="298" r:id="rId43"/>
    <p:sldId id="300" r:id="rId44"/>
    <p:sldId id="328" r:id="rId45"/>
    <p:sldId id="330" r:id="rId46"/>
    <p:sldId id="309" r:id="rId47"/>
    <p:sldId id="310" r:id="rId48"/>
    <p:sldId id="329" r:id="rId49"/>
    <p:sldId id="331" r:id="rId50"/>
    <p:sldId id="312" r:id="rId51"/>
    <p:sldId id="313" r:id="rId52"/>
    <p:sldId id="332" r:id="rId53"/>
    <p:sldId id="302" r:id="rId54"/>
    <p:sldId id="304" r:id="rId55"/>
    <p:sldId id="306" r:id="rId56"/>
    <p:sldId id="333" r:id="rId57"/>
    <p:sldId id="334" r:id="rId58"/>
    <p:sldId id="314" r:id="rId59"/>
    <p:sldId id="315" r:id="rId60"/>
    <p:sldId id="316" r:id="rId61"/>
    <p:sldId id="335" r:id="rId62"/>
    <p:sldId id="339"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23"/>
    <p:restoredTop sz="94715"/>
  </p:normalViewPr>
  <p:slideViewPr>
    <p:cSldViewPr snapToGrid="0" snapToObjects="1">
      <p:cViewPr>
        <p:scale>
          <a:sx n="99" d="100"/>
          <a:sy n="99" d="100"/>
        </p:scale>
        <p:origin x="248" y="6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notesMaster" Target="notesMasters/notesMaster1.xml"/><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0A1B3D-6FC6-7542-B900-FE6DBB446700}" type="datetimeFigureOut">
              <a:rPr lang="en-US" smtClean="0"/>
              <a:t>12/11/17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C7E668-A67A-E548-AF5B-BF12014DDB0F}" type="slidenum">
              <a:rPr lang="en-US" smtClean="0"/>
              <a:t>‹#›</a:t>
            </a:fld>
            <a:endParaRPr lang="en-US"/>
          </a:p>
        </p:txBody>
      </p:sp>
    </p:spTree>
    <p:extLst>
      <p:ext uri="{BB962C8B-B14F-4D97-AF65-F5344CB8AC3E}">
        <p14:creationId xmlns:p14="http://schemas.microsoft.com/office/powerpoint/2010/main" val="725525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065065EE-2EB5-864B-AEFF-EDCC36164CAA}" type="datetimeFigureOut">
              <a:rPr lang="en-US" smtClean="0"/>
              <a:t>12/11/17</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E6EDEADA-3CF7-DC4C-97AB-90E9F448DF2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5065EE-2EB5-864B-AEFF-EDCC36164CAA}" type="datetimeFigureOut">
              <a:rPr lang="en-US" smtClean="0"/>
              <a:t>12/11/17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EDEADA-3CF7-DC4C-97AB-90E9F448DF2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065065EE-2EB5-864B-AEFF-EDCC36164CAA}" type="datetimeFigureOut">
              <a:rPr lang="en-US" smtClean="0"/>
              <a:t>12/11/17</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E6EDEADA-3CF7-DC4C-97AB-90E9F448DF25}"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065065EE-2EB5-864B-AEFF-EDCC36164CAA}" type="datetimeFigureOut">
              <a:rPr lang="en-US" smtClean="0"/>
              <a:t>12/11/17</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E6EDEADA-3CF7-DC4C-97AB-90E9F448DF25}"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065065EE-2EB5-864B-AEFF-EDCC36164CAA}" type="datetimeFigureOut">
              <a:rPr lang="en-US" smtClean="0"/>
              <a:t>12/11/17</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E6EDEADA-3CF7-DC4C-97AB-90E9F448DF25}"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065065EE-2EB5-864B-AEFF-EDCC36164CAA}" type="datetimeFigureOut">
              <a:rPr lang="en-US" smtClean="0"/>
              <a:t>12/11/17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EDEADA-3CF7-DC4C-97AB-90E9F448DF25}"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065065EE-2EB5-864B-AEFF-EDCC36164CAA}" type="datetimeFigureOut">
              <a:rPr lang="en-US" smtClean="0"/>
              <a:t>12/11/17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EDEADA-3CF7-DC4C-97AB-90E9F448DF25}"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65065EE-2EB5-864B-AEFF-EDCC36164CAA}" type="datetimeFigureOut">
              <a:rPr lang="en-US" smtClean="0"/>
              <a:t>12/11/17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DEADA-3CF7-DC4C-97AB-90E9F448DF25}"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065065EE-2EB5-864B-AEFF-EDCC36164CAA}" type="datetimeFigureOut">
              <a:rPr lang="en-US" smtClean="0"/>
              <a:t>12/11/17</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E6EDEADA-3CF7-DC4C-97AB-90E9F448DF2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65065EE-2EB5-864B-AEFF-EDCC36164CAA}" type="datetimeFigureOut">
              <a:rPr lang="en-US" smtClean="0"/>
              <a:t>12/11/17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DEADA-3CF7-DC4C-97AB-90E9F448DF2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065065EE-2EB5-864B-AEFF-EDCC36164CAA}" type="datetimeFigureOut">
              <a:rPr lang="en-US" smtClean="0"/>
              <a:t>12/11/17</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E6EDEADA-3CF7-DC4C-97AB-90E9F448DF25}"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65065EE-2EB5-864B-AEFF-EDCC36164CAA}" type="datetimeFigureOut">
              <a:rPr lang="en-US" smtClean="0"/>
              <a:t>12/11/17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EDEADA-3CF7-DC4C-97AB-90E9F448DF2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65065EE-2EB5-864B-AEFF-EDCC36164CAA}" type="datetimeFigureOut">
              <a:rPr lang="en-US" smtClean="0"/>
              <a:t>12/11/17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6EDEADA-3CF7-DC4C-97AB-90E9F448DF2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65065EE-2EB5-864B-AEFF-EDCC36164CAA}" type="datetimeFigureOut">
              <a:rPr lang="en-US" smtClean="0"/>
              <a:t>12/11/17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EDEADA-3CF7-DC4C-97AB-90E9F448DF2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5065EE-2EB5-864B-AEFF-EDCC36164CAA}" type="datetimeFigureOut">
              <a:rPr lang="en-US" smtClean="0"/>
              <a:t>12/11/17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6EDEADA-3CF7-DC4C-97AB-90E9F448DF2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5065EE-2EB5-864B-AEFF-EDCC36164CAA}" type="datetimeFigureOut">
              <a:rPr lang="en-US" smtClean="0"/>
              <a:t>12/11/17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EDEADA-3CF7-DC4C-97AB-90E9F448DF2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5065EE-2EB5-864B-AEFF-EDCC36164CAA}" type="datetimeFigureOut">
              <a:rPr lang="en-US" smtClean="0"/>
              <a:t>12/11/17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EDEADA-3CF7-DC4C-97AB-90E9F448DF2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65065EE-2EB5-864B-AEFF-EDCC36164CAA}" type="datetimeFigureOut">
              <a:rPr lang="en-US" smtClean="0"/>
              <a:t>12/11/17</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6EDEADA-3CF7-DC4C-97AB-90E9F448DF25}" type="slidenum">
              <a:rPr lang="en-US" smtClean="0"/>
              <a:t>‹#›</a:t>
            </a:fld>
            <a:endParaRPr lang="en-US"/>
          </a:p>
        </p:txBody>
      </p:sp>
    </p:spTree>
    <p:extLst>
      <p:ext uri="{BB962C8B-B14F-4D97-AF65-F5344CB8AC3E}">
        <p14:creationId xmlns:p14="http://schemas.microsoft.com/office/powerpoint/2010/main" val="1745591059"/>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6.xml"/><Relationship Id="rId2"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 Id="rId9" Type="http://schemas.openxmlformats.org/officeDocument/2006/relationships/image" Target="../media/image44.png"/><Relationship Id="rId10" Type="http://schemas.openxmlformats.org/officeDocument/2006/relationships/image" Target="../media/image45.png"/><Relationship Id="rId11" Type="http://schemas.openxmlformats.org/officeDocument/2006/relationships/image" Target="../media/image46.png"/><Relationship Id="rId1" Type="http://schemas.openxmlformats.org/officeDocument/2006/relationships/slideLayout" Target="../slideLayouts/slideLayout7.xml"/><Relationship Id="rId2"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1" Type="http://schemas.openxmlformats.org/officeDocument/2006/relationships/slideLayout" Target="../slideLayouts/slideLayout7.xml"/><Relationship Id="rId2"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4.png"/><Relationship Id="rId3" Type="http://schemas.openxmlformats.org/officeDocument/2006/relationships/image" Target="../media/image5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6.png"/><Relationship Id="rId3" Type="http://schemas.openxmlformats.org/officeDocument/2006/relationships/image" Target="../media/image5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8.png"/><Relationship Id="rId3" Type="http://schemas.openxmlformats.org/officeDocument/2006/relationships/image" Target="../media/image5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0.png"/><Relationship Id="rId3" Type="http://schemas.openxmlformats.org/officeDocument/2006/relationships/image" Target="../media/image5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9.png"/><Relationship Id="rId3" Type="http://schemas.openxmlformats.org/officeDocument/2006/relationships/image" Target="../media/image6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62.png"/><Relationship Id="rId5" Type="http://schemas.openxmlformats.org/officeDocument/2006/relationships/image" Target="../media/image63.png"/><Relationship Id="rId1" Type="http://schemas.openxmlformats.org/officeDocument/2006/relationships/slideLayout" Target="../slideLayouts/slideLayout6.xml"/><Relationship Id="rId2"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4.png"/><Relationship Id="rId3" Type="http://schemas.openxmlformats.org/officeDocument/2006/relationships/image" Target="../media/image6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6.png"/><Relationship Id="rId3" Type="http://schemas.openxmlformats.org/officeDocument/2006/relationships/image" Target="../media/image6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8.png"/><Relationship Id="rId3" Type="http://schemas.openxmlformats.org/officeDocument/2006/relationships/image" Target="../media/image6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0.png"/><Relationship Id="rId3" Type="http://schemas.openxmlformats.org/officeDocument/2006/relationships/image" Target="../media/image7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1" Type="http://schemas.openxmlformats.org/officeDocument/2006/relationships/slideLayout" Target="../slideLayouts/slideLayout6.xml"/><Relationship Id="rId2" Type="http://schemas.openxmlformats.org/officeDocument/2006/relationships/image" Target="../media/image76.png"/></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1" Type="http://schemas.openxmlformats.org/officeDocument/2006/relationships/slideLayout" Target="../slideLayouts/slideLayout6.xml"/><Relationship Id="rId2" Type="http://schemas.openxmlformats.org/officeDocument/2006/relationships/image" Target="../media/image79.png"/></Relationships>
</file>

<file path=ppt/slides/_rels/slide55.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1" Type="http://schemas.openxmlformats.org/officeDocument/2006/relationships/slideLayout" Target="../slideLayouts/slideLayout6.xml"/><Relationship Id="rId2" Type="http://schemas.openxmlformats.org/officeDocument/2006/relationships/image" Target="../media/image8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0006" y="764373"/>
            <a:ext cx="10656194" cy="1293028"/>
          </a:xfrm>
        </p:spPr>
        <p:txBody>
          <a:bodyPr/>
          <a:lstStyle/>
          <a:p>
            <a:pPr algn="ctr"/>
            <a:r>
              <a:rPr lang="en-US" dirty="0" smtClean="0"/>
              <a:t>DBMS FINAL PROJECT</a:t>
            </a:r>
            <a:endParaRPr lang="en-US" dirty="0"/>
          </a:p>
        </p:txBody>
      </p:sp>
      <p:sp>
        <p:nvSpPr>
          <p:cNvPr id="3" name="Content Placeholder 2"/>
          <p:cNvSpPr>
            <a:spLocks noGrp="1"/>
          </p:cNvSpPr>
          <p:nvPr>
            <p:ph idx="1"/>
          </p:nvPr>
        </p:nvSpPr>
        <p:spPr/>
        <p:txBody>
          <a:bodyPr/>
          <a:lstStyle/>
          <a:p>
            <a:pPr marL="0" indent="0" algn="ctr">
              <a:buNone/>
            </a:pPr>
            <a:endParaRPr lang="en-US" dirty="0" smtClean="0"/>
          </a:p>
          <a:p>
            <a:pPr marL="0" indent="0" algn="ctr">
              <a:buNone/>
            </a:pPr>
            <a:endParaRPr lang="en-US" dirty="0"/>
          </a:p>
          <a:p>
            <a:pPr marL="0" indent="0" algn="ctr">
              <a:buNone/>
            </a:pPr>
            <a:r>
              <a:rPr lang="en-US" dirty="0" smtClean="0"/>
              <a:t>By Alisha Atreja </a:t>
            </a:r>
          </a:p>
          <a:p>
            <a:pPr marL="0" indent="0" algn="ctr">
              <a:buNone/>
            </a:pPr>
            <a:endParaRPr lang="en-US" dirty="0"/>
          </a:p>
          <a:p>
            <a:pPr marL="0" indent="0" algn="ctr">
              <a:buNone/>
            </a:pPr>
            <a:r>
              <a:rPr lang="en-US" dirty="0" smtClean="0"/>
              <a:t>Under the guidance of Professor Chaiyaporn Mutsaliklisana</a:t>
            </a:r>
            <a:endParaRPr lang="en-US" dirty="0"/>
          </a:p>
        </p:txBody>
      </p:sp>
    </p:spTree>
    <p:extLst>
      <p:ext uri="{BB962C8B-B14F-4D97-AF65-F5344CB8AC3E}">
        <p14:creationId xmlns:p14="http://schemas.microsoft.com/office/powerpoint/2010/main" val="19399233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1217" y="556618"/>
            <a:ext cx="11255924" cy="6158975"/>
          </a:xfrm>
        </p:spPr>
      </p:pic>
      <p:sp>
        <p:nvSpPr>
          <p:cNvPr id="7" name="Rectangle 6"/>
          <p:cNvSpPr/>
          <p:nvPr/>
        </p:nvSpPr>
        <p:spPr>
          <a:xfrm>
            <a:off x="4211392" y="-90575"/>
            <a:ext cx="4713668" cy="5409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INSERT INTO TABLE 1</a:t>
            </a:r>
            <a:endParaRPr lang="en-US" b="1" dirty="0"/>
          </a:p>
        </p:txBody>
      </p:sp>
    </p:spTree>
    <p:extLst>
      <p:ext uri="{BB962C8B-B14F-4D97-AF65-F5344CB8AC3E}">
        <p14:creationId xmlns:p14="http://schemas.microsoft.com/office/powerpoint/2010/main" val="17184501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2145" y="584069"/>
            <a:ext cx="10964055" cy="6035675"/>
          </a:xfrm>
        </p:spPr>
      </p:pic>
      <p:sp>
        <p:nvSpPr>
          <p:cNvPr id="5" name="Rectangle 4"/>
          <p:cNvSpPr/>
          <p:nvPr/>
        </p:nvSpPr>
        <p:spPr>
          <a:xfrm>
            <a:off x="3400023" y="43156"/>
            <a:ext cx="4713668" cy="5409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INSERT INTO TABLE 2</a:t>
            </a:r>
            <a:endParaRPr lang="en-US" b="1" dirty="0"/>
          </a:p>
        </p:txBody>
      </p:sp>
    </p:spTree>
    <p:extLst>
      <p:ext uri="{BB962C8B-B14F-4D97-AF65-F5344CB8AC3E}">
        <p14:creationId xmlns:p14="http://schemas.microsoft.com/office/powerpoint/2010/main" val="5018217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4798" y="758122"/>
            <a:ext cx="10515600" cy="539568"/>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798" y="2807155"/>
            <a:ext cx="11658600" cy="3390900"/>
          </a:xfrm>
          <a:prstGeom prst="rect">
            <a:avLst/>
          </a:prstGeom>
        </p:spPr>
      </p:pic>
      <p:sp>
        <p:nvSpPr>
          <p:cNvPr id="9" name="Rectangle 8"/>
          <p:cNvSpPr/>
          <p:nvPr/>
        </p:nvSpPr>
        <p:spPr>
          <a:xfrm>
            <a:off x="4018208" y="-1589"/>
            <a:ext cx="3206840" cy="500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t>       INSERT INTO TABLE 3</a:t>
            </a:r>
          </a:p>
          <a:p>
            <a:endParaRPr lang="en-US" dirty="0"/>
          </a:p>
        </p:txBody>
      </p:sp>
      <p:sp>
        <p:nvSpPr>
          <p:cNvPr id="10" name="Rectangle 9"/>
          <p:cNvSpPr/>
          <p:nvPr/>
        </p:nvSpPr>
        <p:spPr>
          <a:xfrm>
            <a:off x="4018208" y="1648496"/>
            <a:ext cx="3206840" cy="618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t>     INSERT INTO TABLE 4</a:t>
            </a:r>
          </a:p>
          <a:p>
            <a:endParaRPr lang="en-US" dirty="0"/>
          </a:p>
        </p:txBody>
      </p:sp>
    </p:spTree>
    <p:extLst>
      <p:ext uri="{BB962C8B-B14F-4D97-AF65-F5344CB8AC3E}">
        <p14:creationId xmlns:p14="http://schemas.microsoft.com/office/powerpoint/2010/main" val="3624815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3371" y="764373"/>
            <a:ext cx="10169390" cy="5547376"/>
          </a:xfrm>
        </p:spPr>
      </p:pic>
      <p:sp>
        <p:nvSpPr>
          <p:cNvPr id="5" name="Rectangle 4"/>
          <p:cNvSpPr/>
          <p:nvPr/>
        </p:nvSpPr>
        <p:spPr>
          <a:xfrm>
            <a:off x="4018207" y="42026"/>
            <a:ext cx="3464417" cy="537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t>     INSERT INTO TABLE 5</a:t>
            </a:r>
          </a:p>
          <a:p>
            <a:endParaRPr lang="en-US" dirty="0"/>
          </a:p>
        </p:txBody>
      </p:sp>
    </p:spTree>
    <p:extLst>
      <p:ext uri="{BB962C8B-B14F-4D97-AF65-F5344CB8AC3E}">
        <p14:creationId xmlns:p14="http://schemas.microsoft.com/office/powerpoint/2010/main" val="5403824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 y="656822"/>
            <a:ext cx="12103100" cy="6124977"/>
          </a:xfrm>
          <a:prstGeom prst="rect">
            <a:avLst/>
          </a:prstGeom>
        </p:spPr>
      </p:pic>
      <p:sp>
        <p:nvSpPr>
          <p:cNvPr id="3" name="Rectangle 2"/>
          <p:cNvSpPr/>
          <p:nvPr/>
        </p:nvSpPr>
        <p:spPr>
          <a:xfrm>
            <a:off x="4899184" y="0"/>
            <a:ext cx="2562896" cy="537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t>INSERT INTO TABLE 6</a:t>
            </a:r>
          </a:p>
          <a:p>
            <a:endParaRPr lang="en-US" dirty="0"/>
          </a:p>
        </p:txBody>
      </p:sp>
    </p:spTree>
    <p:extLst>
      <p:ext uri="{BB962C8B-B14F-4D97-AF65-F5344CB8AC3E}">
        <p14:creationId xmlns:p14="http://schemas.microsoft.com/office/powerpoint/2010/main" val="14416074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300" y="566670"/>
            <a:ext cx="10426700" cy="6202430"/>
          </a:xfrm>
          <a:prstGeom prst="rect">
            <a:avLst/>
          </a:prstGeom>
        </p:spPr>
      </p:pic>
      <p:sp>
        <p:nvSpPr>
          <p:cNvPr id="3" name="Rectangle 2"/>
          <p:cNvSpPr/>
          <p:nvPr/>
        </p:nvSpPr>
        <p:spPr>
          <a:xfrm>
            <a:off x="4808202" y="0"/>
            <a:ext cx="2562896" cy="4495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t>INSERT INTO TABLE 7</a:t>
            </a:r>
          </a:p>
          <a:p>
            <a:endParaRPr lang="en-US" dirty="0"/>
          </a:p>
        </p:txBody>
      </p:sp>
    </p:spTree>
    <p:extLst>
      <p:ext uri="{BB962C8B-B14F-4D97-AF65-F5344CB8AC3E}">
        <p14:creationId xmlns:p14="http://schemas.microsoft.com/office/powerpoint/2010/main" val="11863772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00" y="1752600"/>
            <a:ext cx="11760200" cy="3340100"/>
          </a:xfrm>
          <a:prstGeom prst="rect">
            <a:avLst/>
          </a:prstGeom>
        </p:spPr>
      </p:pic>
      <p:sp>
        <p:nvSpPr>
          <p:cNvPr id="3" name="Rectangle 2"/>
          <p:cNvSpPr/>
          <p:nvPr/>
        </p:nvSpPr>
        <p:spPr>
          <a:xfrm>
            <a:off x="4371150" y="42026"/>
            <a:ext cx="2562896" cy="5375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t>INSERT INTO TABLE 8</a:t>
            </a:r>
          </a:p>
          <a:p>
            <a:endParaRPr lang="en-US" dirty="0"/>
          </a:p>
        </p:txBody>
      </p:sp>
    </p:spTree>
    <p:extLst>
      <p:ext uri="{BB962C8B-B14F-4D97-AF65-F5344CB8AC3E}">
        <p14:creationId xmlns:p14="http://schemas.microsoft.com/office/powerpoint/2010/main" val="574842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100" y="940158"/>
            <a:ext cx="10833100" cy="5790842"/>
          </a:xfrm>
          <a:prstGeom prst="rect">
            <a:avLst/>
          </a:prstGeom>
        </p:spPr>
      </p:pic>
      <p:sp>
        <p:nvSpPr>
          <p:cNvPr id="3" name="Rectangle 2"/>
          <p:cNvSpPr/>
          <p:nvPr/>
        </p:nvSpPr>
        <p:spPr>
          <a:xfrm>
            <a:off x="4602970" y="244699"/>
            <a:ext cx="2562896" cy="4636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t>INSERT INTO TABLE 9</a:t>
            </a:r>
          </a:p>
          <a:p>
            <a:endParaRPr lang="en-US" dirty="0"/>
          </a:p>
        </p:txBody>
      </p:sp>
    </p:spTree>
    <p:extLst>
      <p:ext uri="{BB962C8B-B14F-4D97-AF65-F5344CB8AC3E}">
        <p14:creationId xmlns:p14="http://schemas.microsoft.com/office/powerpoint/2010/main" val="19176154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SET 2</a:t>
            </a:r>
            <a:endParaRPr lang="en-US" dirty="0"/>
          </a:p>
        </p:txBody>
      </p:sp>
      <p:sp>
        <p:nvSpPr>
          <p:cNvPr id="3" name="Subtitle 2"/>
          <p:cNvSpPr>
            <a:spLocks noGrp="1"/>
          </p:cNvSpPr>
          <p:nvPr>
            <p:ph type="subTitle" idx="1"/>
          </p:nvPr>
        </p:nvSpPr>
        <p:spPr>
          <a:xfrm>
            <a:off x="463639" y="3632201"/>
            <a:ext cx="11294772" cy="685800"/>
          </a:xfrm>
        </p:spPr>
        <p:txBody>
          <a:bodyPr/>
          <a:lstStyle/>
          <a:p>
            <a:r>
              <a:rPr lang="en-US"/>
              <a:t>Use DB, create tables with table options (NULL, Key, etc.), data types, insert, index and set </a:t>
            </a:r>
          </a:p>
          <a:p>
            <a:endParaRPr lang="en-US" dirty="0"/>
          </a:p>
        </p:txBody>
      </p:sp>
    </p:spTree>
    <p:extLst>
      <p:ext uri="{BB962C8B-B14F-4D97-AF65-F5344CB8AC3E}">
        <p14:creationId xmlns:p14="http://schemas.microsoft.com/office/powerpoint/2010/main" val="17393852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116" y="4570780"/>
            <a:ext cx="8574773" cy="1484399"/>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16" y="919335"/>
            <a:ext cx="7724488" cy="3102589"/>
          </a:xfrm>
          <a:prstGeom prst="rect">
            <a:avLst/>
          </a:prstGeom>
        </p:spPr>
      </p:pic>
      <p:sp>
        <p:nvSpPr>
          <p:cNvPr id="13" name="TextBox 12"/>
          <p:cNvSpPr txBox="1"/>
          <p:nvPr/>
        </p:nvSpPr>
        <p:spPr>
          <a:xfrm>
            <a:off x="8739274" y="919335"/>
            <a:ext cx="3245476" cy="646331"/>
          </a:xfrm>
          <a:prstGeom prst="rect">
            <a:avLst/>
          </a:prstGeom>
          <a:noFill/>
        </p:spPr>
        <p:txBody>
          <a:bodyPr wrap="square" rtlCol="0">
            <a:spAutoFit/>
          </a:bodyPr>
          <a:lstStyle/>
          <a:p>
            <a:r>
              <a:rPr lang="en-US" b="1" dirty="0" smtClean="0"/>
              <a:t>CREATE TABLE WITH FOREIGN KEY</a:t>
            </a:r>
            <a:endParaRPr lang="en-US" b="1" dirty="0"/>
          </a:p>
        </p:txBody>
      </p:sp>
      <p:sp>
        <p:nvSpPr>
          <p:cNvPr id="14" name="Rectangle 13"/>
          <p:cNvSpPr/>
          <p:nvPr/>
        </p:nvSpPr>
        <p:spPr>
          <a:xfrm>
            <a:off x="8532024" y="3804567"/>
            <a:ext cx="3659976" cy="646331"/>
          </a:xfrm>
          <a:prstGeom prst="rect">
            <a:avLst/>
          </a:prstGeom>
        </p:spPr>
        <p:txBody>
          <a:bodyPr wrap="none">
            <a:spAutoFit/>
          </a:bodyPr>
          <a:lstStyle/>
          <a:p>
            <a:r>
              <a:rPr lang="en-US" b="1" dirty="0" smtClean="0"/>
              <a:t>ALTER COMMAND FOR ADDING</a:t>
            </a:r>
          </a:p>
          <a:p>
            <a:r>
              <a:rPr lang="en-US" b="1" dirty="0" smtClean="0"/>
              <a:t>FOREIGN KEY</a:t>
            </a:r>
            <a:endParaRPr lang="en-US" b="1" dirty="0"/>
          </a:p>
        </p:txBody>
      </p:sp>
      <p:sp>
        <p:nvSpPr>
          <p:cNvPr id="15" name="TextBox 14"/>
          <p:cNvSpPr txBox="1"/>
          <p:nvPr/>
        </p:nvSpPr>
        <p:spPr>
          <a:xfrm>
            <a:off x="2962141" y="321972"/>
            <a:ext cx="4596130" cy="369332"/>
          </a:xfrm>
          <a:prstGeom prst="rect">
            <a:avLst/>
          </a:prstGeom>
          <a:noFill/>
        </p:spPr>
        <p:txBody>
          <a:bodyPr wrap="none" rtlCol="0">
            <a:spAutoFit/>
          </a:bodyPr>
          <a:lstStyle/>
          <a:p>
            <a:r>
              <a:rPr lang="en-US" b="1" dirty="0" smtClean="0">
                <a:solidFill>
                  <a:srgbClr val="00B0F0"/>
                </a:solidFill>
              </a:rPr>
              <a:t>Tables Created In Car Rental Database</a:t>
            </a:r>
            <a:endParaRPr lang="en-US" b="1" dirty="0">
              <a:solidFill>
                <a:srgbClr val="00B0F0"/>
              </a:solidFill>
            </a:endParaRPr>
          </a:p>
        </p:txBody>
      </p:sp>
    </p:spTree>
    <p:extLst>
      <p:ext uri="{BB962C8B-B14F-4D97-AF65-F5344CB8AC3E}">
        <p14:creationId xmlns:p14="http://schemas.microsoft.com/office/powerpoint/2010/main" val="14363437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Car RENTAL Management System</a:t>
            </a:r>
            <a:endParaRPr lang="en-US" dirty="0"/>
          </a:p>
        </p:txBody>
      </p:sp>
      <p:sp>
        <p:nvSpPr>
          <p:cNvPr id="3" name="Subtitle 2"/>
          <p:cNvSpPr>
            <a:spLocks noGrp="1"/>
          </p:cNvSpPr>
          <p:nvPr>
            <p:ph type="subTitle" idx="1"/>
          </p:nvPr>
        </p:nvSpPr>
        <p:spPr/>
        <p:txBody>
          <a:bodyPr/>
          <a:lstStyle/>
          <a:p>
            <a:r>
              <a:rPr lang="en-US" dirty="0" smtClean="0"/>
              <a:t>  </a:t>
            </a:r>
            <a:endParaRPr lang="en-US" dirty="0"/>
          </a:p>
        </p:txBody>
      </p:sp>
    </p:spTree>
    <p:extLst>
      <p:ext uri="{BB962C8B-B14F-4D97-AF65-F5344CB8AC3E}">
        <p14:creationId xmlns:p14="http://schemas.microsoft.com/office/powerpoint/2010/main" val="9230293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670" y="665710"/>
            <a:ext cx="8057573" cy="205725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670" y="3055330"/>
            <a:ext cx="8446582" cy="124621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670" y="4633914"/>
            <a:ext cx="5473700" cy="2006600"/>
          </a:xfrm>
          <a:prstGeom prst="rect">
            <a:avLst/>
          </a:prstGeom>
        </p:spPr>
      </p:pic>
      <p:sp>
        <p:nvSpPr>
          <p:cNvPr id="5" name="TextBox 4"/>
          <p:cNvSpPr txBox="1"/>
          <p:nvPr/>
        </p:nvSpPr>
        <p:spPr>
          <a:xfrm>
            <a:off x="9300252" y="1694336"/>
            <a:ext cx="3245476" cy="923330"/>
          </a:xfrm>
          <a:prstGeom prst="rect">
            <a:avLst/>
          </a:prstGeom>
          <a:noFill/>
        </p:spPr>
        <p:txBody>
          <a:bodyPr wrap="square" rtlCol="0">
            <a:spAutoFit/>
          </a:bodyPr>
          <a:lstStyle/>
          <a:p>
            <a:r>
              <a:rPr lang="en-US" b="1" dirty="0" smtClean="0"/>
              <a:t>CREATE TABLE WITH PRIMARY , FOREIGN KEY ,</a:t>
            </a:r>
          </a:p>
          <a:p>
            <a:r>
              <a:rPr lang="en-US" b="1" dirty="0" smtClean="0"/>
              <a:t>DATATYPES</a:t>
            </a:r>
            <a:endParaRPr lang="en-US" b="1" dirty="0"/>
          </a:p>
        </p:txBody>
      </p:sp>
      <p:sp>
        <p:nvSpPr>
          <p:cNvPr id="6" name="Rectangle 5"/>
          <p:cNvSpPr/>
          <p:nvPr/>
        </p:nvSpPr>
        <p:spPr>
          <a:xfrm>
            <a:off x="6807422" y="5016210"/>
            <a:ext cx="3635932" cy="646331"/>
          </a:xfrm>
          <a:prstGeom prst="rect">
            <a:avLst/>
          </a:prstGeom>
        </p:spPr>
        <p:txBody>
          <a:bodyPr wrap="none">
            <a:spAutoFit/>
          </a:bodyPr>
          <a:lstStyle/>
          <a:p>
            <a:r>
              <a:rPr lang="en-US" b="1" dirty="0" smtClean="0"/>
              <a:t>CREATE TABLE WITH NULL VALUE</a:t>
            </a:r>
          </a:p>
          <a:p>
            <a:r>
              <a:rPr lang="en-US" b="1" dirty="0" smtClean="0"/>
              <a:t>PRIMARY , FOREIGN KEY</a:t>
            </a:r>
            <a:endParaRPr lang="en-US" b="1" dirty="0"/>
          </a:p>
        </p:txBody>
      </p:sp>
      <p:sp>
        <p:nvSpPr>
          <p:cNvPr id="7" name="TextBox 6"/>
          <p:cNvSpPr txBox="1"/>
          <p:nvPr/>
        </p:nvSpPr>
        <p:spPr>
          <a:xfrm>
            <a:off x="3850783" y="148677"/>
            <a:ext cx="4596130" cy="369332"/>
          </a:xfrm>
          <a:prstGeom prst="rect">
            <a:avLst/>
          </a:prstGeom>
          <a:noFill/>
        </p:spPr>
        <p:txBody>
          <a:bodyPr wrap="none" rtlCol="0">
            <a:spAutoFit/>
          </a:bodyPr>
          <a:lstStyle/>
          <a:p>
            <a:r>
              <a:rPr lang="en-US" b="1" dirty="0" smtClean="0">
                <a:solidFill>
                  <a:srgbClr val="00B0F0"/>
                </a:solidFill>
              </a:rPr>
              <a:t>Tables Created In Car Rental Database</a:t>
            </a:r>
            <a:endParaRPr lang="en-US" b="1" dirty="0">
              <a:solidFill>
                <a:srgbClr val="00B0F0"/>
              </a:solidFill>
            </a:endParaRPr>
          </a:p>
        </p:txBody>
      </p:sp>
    </p:spTree>
    <p:extLst>
      <p:ext uri="{BB962C8B-B14F-4D97-AF65-F5344CB8AC3E}">
        <p14:creationId xmlns:p14="http://schemas.microsoft.com/office/powerpoint/2010/main" val="19062094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940" y="2557218"/>
            <a:ext cx="6985000" cy="1334454"/>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939" y="182880"/>
            <a:ext cx="7371773" cy="210176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940" y="4164245"/>
            <a:ext cx="6985000" cy="2069407"/>
          </a:xfrm>
          <a:prstGeom prst="rect">
            <a:avLst/>
          </a:prstGeom>
        </p:spPr>
      </p:pic>
      <p:sp>
        <p:nvSpPr>
          <p:cNvPr id="7" name="Rectangle 6"/>
          <p:cNvSpPr/>
          <p:nvPr/>
        </p:nvSpPr>
        <p:spPr>
          <a:xfrm>
            <a:off x="7989195" y="2284645"/>
            <a:ext cx="6096000" cy="646331"/>
          </a:xfrm>
          <a:prstGeom prst="rect">
            <a:avLst/>
          </a:prstGeom>
        </p:spPr>
        <p:txBody>
          <a:bodyPr>
            <a:spAutoFit/>
          </a:bodyPr>
          <a:lstStyle/>
          <a:p>
            <a:r>
              <a:rPr lang="en-US" b="1" dirty="0" smtClean="0"/>
              <a:t>ALTER COMMAND FOR ADDING</a:t>
            </a:r>
          </a:p>
          <a:p>
            <a:r>
              <a:rPr lang="en-US" b="1" dirty="0" smtClean="0"/>
              <a:t>FOREIGN KEY</a:t>
            </a:r>
            <a:endParaRPr lang="en-US" b="1"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80712" y="5655204"/>
            <a:ext cx="3993421" cy="477090"/>
          </a:xfrm>
          <a:prstGeom prst="rect">
            <a:avLst/>
          </a:prstGeom>
        </p:spPr>
      </p:pic>
      <p:sp>
        <p:nvSpPr>
          <p:cNvPr id="9" name="Rectangle 8"/>
          <p:cNvSpPr/>
          <p:nvPr/>
        </p:nvSpPr>
        <p:spPr>
          <a:xfrm>
            <a:off x="7615707" y="4996419"/>
            <a:ext cx="6096000" cy="369332"/>
          </a:xfrm>
          <a:prstGeom prst="rect">
            <a:avLst/>
          </a:prstGeom>
        </p:spPr>
        <p:txBody>
          <a:bodyPr>
            <a:spAutoFit/>
          </a:bodyPr>
          <a:lstStyle/>
          <a:p>
            <a:r>
              <a:rPr lang="en-US" b="1" smtClean="0"/>
              <a:t>CREATING INDEX FOR FASTER RESULTS</a:t>
            </a:r>
            <a:endParaRPr lang="en-US" b="1" dirty="0"/>
          </a:p>
        </p:txBody>
      </p:sp>
      <p:sp>
        <p:nvSpPr>
          <p:cNvPr id="10" name="TextBox 9"/>
          <p:cNvSpPr txBox="1"/>
          <p:nvPr/>
        </p:nvSpPr>
        <p:spPr>
          <a:xfrm>
            <a:off x="7780712" y="374760"/>
            <a:ext cx="4596130" cy="369332"/>
          </a:xfrm>
          <a:prstGeom prst="rect">
            <a:avLst/>
          </a:prstGeom>
          <a:noFill/>
        </p:spPr>
        <p:txBody>
          <a:bodyPr wrap="none" rtlCol="0">
            <a:spAutoFit/>
          </a:bodyPr>
          <a:lstStyle/>
          <a:p>
            <a:r>
              <a:rPr lang="en-US" b="1" dirty="0" smtClean="0">
                <a:solidFill>
                  <a:srgbClr val="00B0F0"/>
                </a:solidFill>
              </a:rPr>
              <a:t>Tables Created In Car Rental Database</a:t>
            </a:r>
            <a:endParaRPr lang="en-US" b="1" dirty="0">
              <a:solidFill>
                <a:srgbClr val="00B0F0"/>
              </a:solidFill>
            </a:endParaRPr>
          </a:p>
        </p:txBody>
      </p:sp>
    </p:spTree>
    <p:extLst>
      <p:ext uri="{BB962C8B-B14F-4D97-AF65-F5344CB8AC3E}">
        <p14:creationId xmlns:p14="http://schemas.microsoft.com/office/powerpoint/2010/main" val="7653437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SET 3</a:t>
            </a:r>
            <a:endParaRPr lang="en-US" dirty="0"/>
          </a:p>
        </p:txBody>
      </p:sp>
      <p:sp>
        <p:nvSpPr>
          <p:cNvPr id="3" name="Subtitle 2"/>
          <p:cNvSpPr>
            <a:spLocks noGrp="1"/>
          </p:cNvSpPr>
          <p:nvPr>
            <p:ph type="subTitle" idx="1"/>
          </p:nvPr>
        </p:nvSpPr>
        <p:spPr>
          <a:xfrm>
            <a:off x="2292438" y="3632201"/>
            <a:ext cx="8527961" cy="685800"/>
          </a:xfrm>
        </p:spPr>
        <p:txBody>
          <a:bodyPr/>
          <a:lstStyle/>
          <a:p>
            <a:r>
              <a:rPr lang="en-US"/>
              <a:t>Select – From – Where – Group By – Having - Order By – Limit</a:t>
            </a:r>
            <a:br>
              <a:rPr lang="en-US"/>
            </a:br>
            <a:endParaRPr lang="en-US"/>
          </a:p>
          <a:p>
            <a:endParaRPr lang="en-US" dirty="0"/>
          </a:p>
        </p:txBody>
      </p:sp>
    </p:spTree>
    <p:extLst>
      <p:ext uri="{BB962C8B-B14F-4D97-AF65-F5344CB8AC3E}">
        <p14:creationId xmlns:p14="http://schemas.microsoft.com/office/powerpoint/2010/main" val="15875318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5732" y="820233"/>
            <a:ext cx="7137210" cy="88828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441" y="1688773"/>
            <a:ext cx="10844322" cy="172085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2366" y="4522090"/>
            <a:ext cx="6610003" cy="844147"/>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923" y="5240303"/>
            <a:ext cx="10367357" cy="808905"/>
          </a:xfrm>
          <a:prstGeom prst="rect">
            <a:avLst/>
          </a:prstGeom>
        </p:spPr>
      </p:pic>
      <p:sp>
        <p:nvSpPr>
          <p:cNvPr id="10" name="TextBox 9"/>
          <p:cNvSpPr txBox="1"/>
          <p:nvPr/>
        </p:nvSpPr>
        <p:spPr>
          <a:xfrm>
            <a:off x="2730321" y="354125"/>
            <a:ext cx="9105363" cy="400110"/>
          </a:xfrm>
          <a:prstGeom prst="rect">
            <a:avLst/>
          </a:prstGeom>
          <a:noFill/>
        </p:spPr>
        <p:txBody>
          <a:bodyPr wrap="square" rtlCol="0">
            <a:spAutoFit/>
          </a:bodyPr>
          <a:lstStyle/>
          <a:p>
            <a:r>
              <a:rPr lang="en-US" sz="2000" b="1" dirty="0" smtClean="0"/>
              <a:t>GROUP BY </a:t>
            </a:r>
            <a:r>
              <a:rPr lang="en-US" b="1" dirty="0" smtClean="0"/>
              <a:t>– Retrieves results ending with A grouped by User_Login_Id</a:t>
            </a:r>
            <a:endParaRPr lang="en-US" b="1" dirty="0"/>
          </a:p>
        </p:txBody>
      </p:sp>
      <p:sp>
        <p:nvSpPr>
          <p:cNvPr id="11" name="TextBox 10"/>
          <p:cNvSpPr txBox="1"/>
          <p:nvPr/>
        </p:nvSpPr>
        <p:spPr>
          <a:xfrm>
            <a:off x="2730321" y="3758504"/>
            <a:ext cx="8126569" cy="400110"/>
          </a:xfrm>
          <a:prstGeom prst="rect">
            <a:avLst/>
          </a:prstGeom>
          <a:noFill/>
        </p:spPr>
        <p:txBody>
          <a:bodyPr wrap="square" rtlCol="0">
            <a:spAutoFit/>
          </a:bodyPr>
          <a:lstStyle/>
          <a:p>
            <a:r>
              <a:rPr lang="en-US" sz="2000" b="1" dirty="0" smtClean="0"/>
              <a:t>HAVING</a:t>
            </a:r>
            <a:r>
              <a:rPr lang="en-US" b="1" dirty="0" smtClean="0"/>
              <a:t> – Retrieves results having restriction of User_Login_Id = ‘AA1’</a:t>
            </a:r>
            <a:endParaRPr lang="en-US" b="1" dirty="0"/>
          </a:p>
        </p:txBody>
      </p:sp>
    </p:spTree>
    <p:extLst>
      <p:ext uri="{BB962C8B-B14F-4D97-AF65-F5344CB8AC3E}">
        <p14:creationId xmlns:p14="http://schemas.microsoft.com/office/powerpoint/2010/main" val="17940717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1606" y="1571374"/>
            <a:ext cx="8242300" cy="21209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9534" y="4718029"/>
            <a:ext cx="5911734" cy="134086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5106" y="5458550"/>
            <a:ext cx="8178800" cy="9398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85986" y="833372"/>
            <a:ext cx="5950039" cy="732891"/>
          </a:xfrm>
          <a:prstGeom prst="rect">
            <a:avLst/>
          </a:prstGeom>
        </p:spPr>
      </p:pic>
      <p:sp>
        <p:nvSpPr>
          <p:cNvPr id="9" name="TextBox 8"/>
          <p:cNvSpPr txBox="1"/>
          <p:nvPr/>
        </p:nvSpPr>
        <p:spPr>
          <a:xfrm>
            <a:off x="3296992" y="302708"/>
            <a:ext cx="7714445" cy="369332"/>
          </a:xfrm>
          <a:prstGeom prst="rect">
            <a:avLst/>
          </a:prstGeom>
          <a:noFill/>
        </p:spPr>
        <p:txBody>
          <a:bodyPr wrap="square" rtlCol="0">
            <a:spAutoFit/>
          </a:bodyPr>
          <a:lstStyle/>
          <a:p>
            <a:r>
              <a:rPr lang="en-US" b="1" dirty="0" smtClean="0"/>
              <a:t>ORDEY BY – Retrieves results Sorted on the basis of Payment_Id</a:t>
            </a:r>
            <a:endParaRPr lang="en-US" b="1" dirty="0"/>
          </a:p>
        </p:txBody>
      </p:sp>
      <p:sp>
        <p:nvSpPr>
          <p:cNvPr id="10" name="TextBox 9"/>
          <p:cNvSpPr txBox="1"/>
          <p:nvPr/>
        </p:nvSpPr>
        <p:spPr>
          <a:xfrm>
            <a:off x="1700011" y="4026477"/>
            <a:ext cx="10071279" cy="369332"/>
          </a:xfrm>
          <a:prstGeom prst="rect">
            <a:avLst/>
          </a:prstGeom>
          <a:noFill/>
        </p:spPr>
        <p:txBody>
          <a:bodyPr wrap="square" rtlCol="0">
            <a:spAutoFit/>
          </a:bodyPr>
          <a:lstStyle/>
          <a:p>
            <a:r>
              <a:rPr lang="en-US" b="1" dirty="0" smtClean="0"/>
              <a:t>LIMIT - Retrieves results Sorted on the basis of Payment_Id with a limit to 3 records </a:t>
            </a:r>
            <a:endParaRPr lang="en-US" b="1" dirty="0"/>
          </a:p>
        </p:txBody>
      </p:sp>
    </p:spTree>
    <p:extLst>
      <p:ext uri="{BB962C8B-B14F-4D97-AF65-F5344CB8AC3E}">
        <p14:creationId xmlns:p14="http://schemas.microsoft.com/office/powerpoint/2010/main" val="16464833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SET 4</a:t>
            </a:r>
            <a:endParaRPr lang="en-US" dirty="0"/>
          </a:p>
        </p:txBody>
      </p:sp>
      <p:sp>
        <p:nvSpPr>
          <p:cNvPr id="3" name="Subtitle 2"/>
          <p:cNvSpPr>
            <a:spLocks noGrp="1"/>
          </p:cNvSpPr>
          <p:nvPr>
            <p:ph type="subTitle" idx="1"/>
          </p:nvPr>
        </p:nvSpPr>
        <p:spPr>
          <a:xfrm>
            <a:off x="463639" y="3632201"/>
            <a:ext cx="11062953" cy="685800"/>
          </a:xfrm>
        </p:spPr>
        <p:txBody>
          <a:bodyPr>
            <a:normAutofit fontScale="85000" lnSpcReduction="20000"/>
          </a:bodyPr>
          <a:lstStyle/>
          <a:p>
            <a:r>
              <a:rPr lang="en-US"/>
              <a:t>Select 10 functions in SQL statement of your choice (including but not limited to Comparison, control flow, cast, string, numeric, date/time manipulation, calculation, conversion, aggregate functions, etc.)</a:t>
            </a:r>
            <a:br>
              <a:rPr lang="en-US"/>
            </a:br>
            <a:endParaRPr lang="en-US"/>
          </a:p>
          <a:p>
            <a:endParaRPr lang="en-US" dirty="0"/>
          </a:p>
        </p:txBody>
      </p:sp>
    </p:spTree>
    <p:extLst>
      <p:ext uri="{BB962C8B-B14F-4D97-AF65-F5344CB8AC3E}">
        <p14:creationId xmlns:p14="http://schemas.microsoft.com/office/powerpoint/2010/main" val="18876885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5155" y="731520"/>
            <a:ext cx="3425780" cy="400110"/>
          </a:xfrm>
          <a:prstGeom prst="rect">
            <a:avLst/>
          </a:prstGeom>
          <a:noFill/>
        </p:spPr>
        <p:txBody>
          <a:bodyPr wrap="square" rtlCol="0">
            <a:spAutoFit/>
          </a:bodyPr>
          <a:lstStyle/>
          <a:p>
            <a:r>
              <a:rPr lang="en-US" sz="2000" b="1" dirty="0" smtClean="0"/>
              <a:t>COMPARISON FUNCTION</a:t>
            </a:r>
            <a:endParaRPr lang="en-US" sz="2000" b="1" dirty="0"/>
          </a:p>
        </p:txBody>
      </p:sp>
      <p:sp>
        <p:nvSpPr>
          <p:cNvPr id="4" name="TextBox 3"/>
          <p:cNvSpPr txBox="1"/>
          <p:nvPr/>
        </p:nvSpPr>
        <p:spPr>
          <a:xfrm>
            <a:off x="515155" y="2261062"/>
            <a:ext cx="3840618" cy="1231106"/>
          </a:xfrm>
          <a:prstGeom prst="rect">
            <a:avLst/>
          </a:prstGeom>
          <a:noFill/>
        </p:spPr>
        <p:txBody>
          <a:bodyPr wrap="square" rtlCol="0">
            <a:spAutoFit/>
          </a:bodyPr>
          <a:lstStyle/>
          <a:p>
            <a:endParaRPr lang="en-US" dirty="0" smtClean="0"/>
          </a:p>
          <a:p>
            <a:endParaRPr lang="en-US" dirty="0"/>
          </a:p>
          <a:p>
            <a:endParaRPr lang="en-US" dirty="0" smtClean="0"/>
          </a:p>
          <a:p>
            <a:r>
              <a:rPr lang="en-US" sz="2000" b="1" dirty="0" smtClean="0"/>
              <a:t>CONTROL FLOW FUNCTION</a:t>
            </a:r>
            <a:endParaRPr lang="en-US" sz="2000" b="1"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3723" y="1216430"/>
            <a:ext cx="9220200" cy="5080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0623" y="694892"/>
            <a:ext cx="4445000" cy="5461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1644" y="3125135"/>
            <a:ext cx="3784600" cy="11938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6244" y="3133583"/>
            <a:ext cx="1041400" cy="3380259"/>
          </a:xfrm>
          <a:prstGeom prst="rect">
            <a:avLst/>
          </a:prstGeom>
        </p:spPr>
      </p:pic>
      <p:sp>
        <p:nvSpPr>
          <p:cNvPr id="14" name="TextBox 13"/>
          <p:cNvSpPr txBox="1"/>
          <p:nvPr/>
        </p:nvSpPr>
        <p:spPr>
          <a:xfrm>
            <a:off x="628169" y="1891730"/>
            <a:ext cx="6625532" cy="369332"/>
          </a:xfrm>
          <a:prstGeom prst="rect">
            <a:avLst/>
          </a:prstGeom>
          <a:noFill/>
        </p:spPr>
        <p:txBody>
          <a:bodyPr wrap="none" rtlCol="0">
            <a:spAutoFit/>
          </a:bodyPr>
          <a:lstStyle/>
          <a:p>
            <a:r>
              <a:rPr lang="en-US" dirty="0" smtClean="0">
                <a:solidFill>
                  <a:srgbClr val="FFC000"/>
                </a:solidFill>
              </a:rPr>
              <a:t>The Query fetches results with equal comparison operator</a:t>
            </a:r>
            <a:endParaRPr lang="en-US" dirty="0">
              <a:solidFill>
                <a:srgbClr val="FFC000"/>
              </a:solidFill>
            </a:endParaRPr>
          </a:p>
        </p:txBody>
      </p:sp>
      <p:sp>
        <p:nvSpPr>
          <p:cNvPr id="15" name="TextBox 14"/>
          <p:cNvSpPr txBox="1"/>
          <p:nvPr/>
        </p:nvSpPr>
        <p:spPr>
          <a:xfrm>
            <a:off x="811369" y="4919730"/>
            <a:ext cx="6442331" cy="646331"/>
          </a:xfrm>
          <a:prstGeom prst="rect">
            <a:avLst/>
          </a:prstGeom>
          <a:noFill/>
        </p:spPr>
        <p:txBody>
          <a:bodyPr wrap="square" rtlCol="0">
            <a:spAutoFit/>
          </a:bodyPr>
          <a:lstStyle/>
          <a:p>
            <a:r>
              <a:rPr lang="en-US" dirty="0" smtClean="0">
                <a:solidFill>
                  <a:srgbClr val="FFC000"/>
                </a:solidFill>
              </a:rPr>
              <a:t>The Query fetches result  through a CASE statement with</a:t>
            </a:r>
          </a:p>
          <a:p>
            <a:r>
              <a:rPr lang="en-US" dirty="0" smtClean="0">
                <a:solidFill>
                  <a:srgbClr val="FFC000"/>
                </a:solidFill>
              </a:rPr>
              <a:t>Penalty as ‘YES’ or ‘NO’</a:t>
            </a:r>
            <a:endParaRPr lang="en-US" dirty="0">
              <a:solidFill>
                <a:srgbClr val="FFC000"/>
              </a:solidFill>
            </a:endParaRPr>
          </a:p>
        </p:txBody>
      </p:sp>
    </p:spTree>
    <p:extLst>
      <p:ext uri="{BB962C8B-B14F-4D97-AF65-F5344CB8AC3E}">
        <p14:creationId xmlns:p14="http://schemas.microsoft.com/office/powerpoint/2010/main" val="1478846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94680" y="589438"/>
            <a:ext cx="3216733" cy="400110"/>
          </a:xfrm>
          <a:prstGeom prst="rect">
            <a:avLst/>
          </a:prstGeom>
          <a:noFill/>
        </p:spPr>
        <p:txBody>
          <a:bodyPr wrap="square" rtlCol="0">
            <a:spAutoFit/>
          </a:bodyPr>
          <a:lstStyle/>
          <a:p>
            <a:r>
              <a:rPr lang="en-US" sz="2000" b="1" dirty="0" smtClean="0"/>
              <a:t>STRING FUNCTION</a:t>
            </a:r>
            <a:endParaRPr lang="en-US" sz="2000" b="1" dirty="0"/>
          </a:p>
        </p:txBody>
      </p:sp>
      <p:sp>
        <p:nvSpPr>
          <p:cNvPr id="3" name="TextBox 2"/>
          <p:cNvSpPr txBox="1"/>
          <p:nvPr/>
        </p:nvSpPr>
        <p:spPr>
          <a:xfrm>
            <a:off x="4203720" y="2568361"/>
            <a:ext cx="5267082" cy="1231106"/>
          </a:xfrm>
          <a:prstGeom prst="rect">
            <a:avLst/>
          </a:prstGeom>
          <a:noFill/>
        </p:spPr>
        <p:txBody>
          <a:bodyPr wrap="square" rtlCol="0">
            <a:spAutoFit/>
          </a:bodyPr>
          <a:lstStyle/>
          <a:p>
            <a:endParaRPr lang="en-US" b="1" dirty="0" smtClean="0"/>
          </a:p>
          <a:p>
            <a:endParaRPr lang="en-US" b="1" dirty="0"/>
          </a:p>
          <a:p>
            <a:r>
              <a:rPr lang="en-US" sz="2000" b="1" dirty="0" smtClean="0"/>
              <a:t>CALCULATION FUNCTIONS</a:t>
            </a:r>
          </a:p>
          <a:p>
            <a:endParaRPr lang="en-US" b="1" dirty="0"/>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738" y="1159120"/>
            <a:ext cx="6553305" cy="444500"/>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0043" y="0"/>
            <a:ext cx="977900" cy="312420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1920" y="5579132"/>
            <a:ext cx="1558248" cy="569682"/>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6804" y="3668117"/>
            <a:ext cx="5359400" cy="406400"/>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01179" y="4043610"/>
            <a:ext cx="1528989" cy="617773"/>
          </a:xfrm>
          <a:prstGeom prst="rect">
            <a:avLst/>
          </a:prstGeom>
        </p:spPr>
      </p:pic>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49605" y="3632225"/>
            <a:ext cx="5442395" cy="457200"/>
          </a:xfrm>
          <a:prstGeom prst="rect">
            <a:avLst/>
          </a:prstGeom>
        </p:spPr>
      </p:pic>
      <p:pic>
        <p:nvPicPr>
          <p:cNvPr id="25" name="Picture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07462" y="4089425"/>
            <a:ext cx="1558247" cy="686969"/>
          </a:xfrm>
          <a:prstGeom prst="rect">
            <a:avLst/>
          </a:prstGeom>
        </p:spPr>
      </p:pic>
      <p:pic>
        <p:nvPicPr>
          <p:cNvPr id="26" name="Picture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6804" y="5096532"/>
            <a:ext cx="5092700" cy="482600"/>
          </a:xfrm>
          <a:prstGeom prst="rect">
            <a:avLst/>
          </a:prstGeom>
        </p:spPr>
      </p:pic>
      <p:pic>
        <p:nvPicPr>
          <p:cNvPr id="27" name="Picture 2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07462" y="5439993"/>
            <a:ext cx="1590791" cy="501601"/>
          </a:xfrm>
          <a:prstGeom prst="rect">
            <a:avLst/>
          </a:prstGeom>
        </p:spPr>
      </p:pic>
      <p:pic>
        <p:nvPicPr>
          <p:cNvPr id="28" name="Picture 2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49605" y="5017694"/>
            <a:ext cx="4559300" cy="431800"/>
          </a:xfrm>
          <a:prstGeom prst="rect">
            <a:avLst/>
          </a:prstGeom>
        </p:spPr>
      </p:pic>
      <p:sp>
        <p:nvSpPr>
          <p:cNvPr id="29" name="TextBox 28"/>
          <p:cNvSpPr txBox="1"/>
          <p:nvPr/>
        </p:nvSpPr>
        <p:spPr>
          <a:xfrm>
            <a:off x="412124" y="2009104"/>
            <a:ext cx="7326977" cy="646331"/>
          </a:xfrm>
          <a:prstGeom prst="rect">
            <a:avLst/>
          </a:prstGeom>
          <a:noFill/>
        </p:spPr>
        <p:txBody>
          <a:bodyPr wrap="square" rtlCol="0">
            <a:spAutoFit/>
          </a:bodyPr>
          <a:lstStyle/>
          <a:p>
            <a:r>
              <a:rPr lang="en-US" dirty="0" smtClean="0">
                <a:solidFill>
                  <a:srgbClr val="FFC000"/>
                </a:solidFill>
              </a:rPr>
              <a:t>The Query Concatenates two strings </a:t>
            </a:r>
            <a:r>
              <a:rPr lang="en-US" dirty="0" err="1" smtClean="0">
                <a:solidFill>
                  <a:srgbClr val="FFC000"/>
                </a:solidFill>
              </a:rPr>
              <a:t>FirstName</a:t>
            </a:r>
            <a:r>
              <a:rPr lang="en-US" dirty="0" smtClean="0">
                <a:solidFill>
                  <a:srgbClr val="FFC000"/>
                </a:solidFill>
              </a:rPr>
              <a:t> and </a:t>
            </a:r>
            <a:r>
              <a:rPr lang="en-US" dirty="0" err="1" smtClean="0">
                <a:solidFill>
                  <a:srgbClr val="FFC000"/>
                </a:solidFill>
              </a:rPr>
              <a:t>LastName</a:t>
            </a:r>
            <a:endParaRPr lang="en-US" dirty="0" smtClean="0">
              <a:solidFill>
                <a:srgbClr val="FFC000"/>
              </a:solidFill>
            </a:endParaRPr>
          </a:p>
          <a:p>
            <a:r>
              <a:rPr lang="en-US" dirty="0" smtClean="0">
                <a:solidFill>
                  <a:srgbClr val="FFC000"/>
                </a:solidFill>
              </a:rPr>
              <a:t>As </a:t>
            </a:r>
            <a:r>
              <a:rPr lang="en-US" dirty="0" err="1" smtClean="0">
                <a:solidFill>
                  <a:srgbClr val="FFC000"/>
                </a:solidFill>
              </a:rPr>
              <a:t>FullName</a:t>
            </a:r>
            <a:endParaRPr lang="en-US" dirty="0">
              <a:solidFill>
                <a:srgbClr val="FFC000"/>
              </a:solidFill>
            </a:endParaRPr>
          </a:p>
        </p:txBody>
      </p:sp>
    </p:spTree>
    <p:extLst>
      <p:ext uri="{BB962C8B-B14F-4D97-AF65-F5344CB8AC3E}">
        <p14:creationId xmlns:p14="http://schemas.microsoft.com/office/powerpoint/2010/main" val="195842172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46696" y="848581"/>
            <a:ext cx="2146742" cy="677108"/>
          </a:xfrm>
          <a:prstGeom prst="rect">
            <a:avLst/>
          </a:prstGeom>
          <a:noFill/>
        </p:spPr>
        <p:txBody>
          <a:bodyPr wrap="none" rtlCol="0">
            <a:spAutoFit/>
          </a:bodyPr>
          <a:lstStyle/>
          <a:p>
            <a:r>
              <a:rPr lang="en-US" sz="2000" b="1" dirty="0" smtClean="0"/>
              <a:t>CAST FUNCTION</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404" y="1427727"/>
            <a:ext cx="6070600" cy="5461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156" y="4212352"/>
            <a:ext cx="5181600" cy="6350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8004" y="238298"/>
            <a:ext cx="1409700" cy="3352800"/>
          </a:xfrm>
          <a:prstGeom prst="rect">
            <a:avLst/>
          </a:prstGeom>
        </p:spPr>
      </p:pic>
      <p:sp>
        <p:nvSpPr>
          <p:cNvPr id="11" name="TextBox 10"/>
          <p:cNvSpPr txBox="1"/>
          <p:nvPr/>
        </p:nvSpPr>
        <p:spPr>
          <a:xfrm>
            <a:off x="2402596" y="3591098"/>
            <a:ext cx="2669320" cy="677108"/>
          </a:xfrm>
          <a:prstGeom prst="rect">
            <a:avLst/>
          </a:prstGeom>
          <a:noFill/>
        </p:spPr>
        <p:txBody>
          <a:bodyPr wrap="none" rtlCol="0">
            <a:spAutoFit/>
          </a:bodyPr>
          <a:lstStyle/>
          <a:p>
            <a:r>
              <a:rPr lang="en-US" sz="2000" b="1" dirty="0" smtClean="0"/>
              <a:t>DATETIME FUNCTION</a:t>
            </a:r>
          </a:p>
          <a:p>
            <a:endParaRPr lang="en-US"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5976" y="4858683"/>
            <a:ext cx="490720" cy="565266"/>
          </a:xfrm>
          <a:prstGeom prst="rect">
            <a:avLst/>
          </a:prstGeom>
        </p:spPr>
      </p:pic>
      <p:sp>
        <p:nvSpPr>
          <p:cNvPr id="13" name="Rectangle 12"/>
          <p:cNvSpPr/>
          <p:nvPr/>
        </p:nvSpPr>
        <p:spPr>
          <a:xfrm>
            <a:off x="7908867" y="4153546"/>
            <a:ext cx="2654894" cy="400110"/>
          </a:xfrm>
          <a:prstGeom prst="rect">
            <a:avLst/>
          </a:prstGeom>
        </p:spPr>
        <p:txBody>
          <a:bodyPr wrap="none">
            <a:spAutoFit/>
          </a:bodyPr>
          <a:lstStyle/>
          <a:p>
            <a:r>
              <a:rPr lang="en-US" sz="2000" b="1" dirty="0" smtClean="0"/>
              <a:t>NUMERIC FUNCTION</a:t>
            </a:r>
          </a:p>
        </p:txBody>
      </p:sp>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27185" y="4713808"/>
            <a:ext cx="4551309" cy="685800"/>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63654" y="5399608"/>
            <a:ext cx="1957879" cy="661391"/>
          </a:xfrm>
          <a:prstGeom prst="rect">
            <a:avLst/>
          </a:prstGeom>
        </p:spPr>
      </p:pic>
      <p:sp>
        <p:nvSpPr>
          <p:cNvPr id="16" name="TextBox 15"/>
          <p:cNvSpPr txBox="1"/>
          <p:nvPr/>
        </p:nvSpPr>
        <p:spPr>
          <a:xfrm>
            <a:off x="811370" y="2240924"/>
            <a:ext cx="5699246" cy="646331"/>
          </a:xfrm>
          <a:prstGeom prst="rect">
            <a:avLst/>
          </a:prstGeom>
          <a:noFill/>
        </p:spPr>
        <p:txBody>
          <a:bodyPr wrap="square" rtlCol="0">
            <a:spAutoFit/>
          </a:bodyPr>
          <a:lstStyle/>
          <a:p>
            <a:r>
              <a:rPr lang="en-US" dirty="0" smtClean="0">
                <a:solidFill>
                  <a:srgbClr val="FFC000"/>
                </a:solidFill>
              </a:rPr>
              <a:t>The function is used to convert </a:t>
            </a:r>
            <a:r>
              <a:rPr lang="en-US" dirty="0" err="1" smtClean="0">
                <a:solidFill>
                  <a:srgbClr val="FFC000"/>
                </a:solidFill>
              </a:rPr>
              <a:t>Start_Date</a:t>
            </a:r>
            <a:r>
              <a:rPr lang="en-US" dirty="0" smtClean="0">
                <a:solidFill>
                  <a:srgbClr val="FFC000"/>
                </a:solidFill>
              </a:rPr>
              <a:t>  to </a:t>
            </a:r>
            <a:r>
              <a:rPr lang="en-US" dirty="0" err="1" smtClean="0">
                <a:solidFill>
                  <a:srgbClr val="FFC000"/>
                </a:solidFill>
              </a:rPr>
              <a:t>datetime</a:t>
            </a:r>
            <a:r>
              <a:rPr lang="en-US" dirty="0" smtClean="0">
                <a:solidFill>
                  <a:srgbClr val="FFC000"/>
                </a:solidFill>
              </a:rPr>
              <a:t> format</a:t>
            </a:r>
            <a:endParaRPr lang="en-US" dirty="0">
              <a:solidFill>
                <a:srgbClr val="FFC000"/>
              </a:solidFill>
            </a:endParaRPr>
          </a:p>
        </p:txBody>
      </p:sp>
      <p:sp>
        <p:nvSpPr>
          <p:cNvPr id="17" name="TextBox 16"/>
          <p:cNvSpPr txBox="1"/>
          <p:nvPr/>
        </p:nvSpPr>
        <p:spPr>
          <a:xfrm>
            <a:off x="5782614" y="3734522"/>
            <a:ext cx="6542176" cy="369332"/>
          </a:xfrm>
          <a:prstGeom prst="rect">
            <a:avLst/>
          </a:prstGeom>
          <a:noFill/>
        </p:spPr>
        <p:txBody>
          <a:bodyPr wrap="none" rtlCol="0">
            <a:spAutoFit/>
          </a:bodyPr>
          <a:lstStyle/>
          <a:p>
            <a:r>
              <a:rPr lang="en-US" dirty="0" smtClean="0">
                <a:solidFill>
                  <a:srgbClr val="FFC000"/>
                </a:solidFill>
              </a:rPr>
              <a:t>The Function is used to Count the rows on </a:t>
            </a:r>
            <a:r>
              <a:rPr lang="en-US" dirty="0" err="1" smtClean="0">
                <a:solidFill>
                  <a:srgbClr val="FFC000"/>
                </a:solidFill>
              </a:rPr>
              <a:t>Car_Company</a:t>
            </a:r>
            <a:endParaRPr lang="en-US" dirty="0">
              <a:solidFill>
                <a:srgbClr val="FFC000"/>
              </a:solidFill>
            </a:endParaRPr>
          </a:p>
        </p:txBody>
      </p:sp>
      <p:sp>
        <p:nvSpPr>
          <p:cNvPr id="18" name="TextBox 17"/>
          <p:cNvSpPr txBox="1"/>
          <p:nvPr/>
        </p:nvSpPr>
        <p:spPr>
          <a:xfrm>
            <a:off x="682580" y="5640946"/>
            <a:ext cx="6705682" cy="369332"/>
          </a:xfrm>
          <a:prstGeom prst="rect">
            <a:avLst/>
          </a:prstGeom>
          <a:noFill/>
        </p:spPr>
        <p:txBody>
          <a:bodyPr wrap="none" rtlCol="0">
            <a:spAutoFit/>
          </a:bodyPr>
          <a:lstStyle/>
          <a:p>
            <a:r>
              <a:rPr lang="en-US" dirty="0" smtClean="0">
                <a:solidFill>
                  <a:srgbClr val="FFC000"/>
                </a:solidFill>
              </a:rPr>
              <a:t>The Month function fetches month number from </a:t>
            </a:r>
            <a:r>
              <a:rPr lang="en-US" dirty="0" err="1" smtClean="0">
                <a:solidFill>
                  <a:srgbClr val="FFC000"/>
                </a:solidFill>
              </a:rPr>
              <a:t>End_Date</a:t>
            </a:r>
            <a:endParaRPr lang="en-US" dirty="0">
              <a:solidFill>
                <a:srgbClr val="FFC000"/>
              </a:solidFill>
            </a:endParaRPr>
          </a:p>
        </p:txBody>
      </p:sp>
    </p:spTree>
    <p:extLst>
      <p:ext uri="{BB962C8B-B14F-4D97-AF65-F5344CB8AC3E}">
        <p14:creationId xmlns:p14="http://schemas.microsoft.com/office/powerpoint/2010/main" val="6172873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SET 5</a:t>
            </a:r>
            <a:endParaRPr lang="en-US" dirty="0"/>
          </a:p>
        </p:txBody>
      </p:sp>
      <p:sp>
        <p:nvSpPr>
          <p:cNvPr id="3" name="Subtitle 2"/>
          <p:cNvSpPr>
            <a:spLocks noGrp="1"/>
          </p:cNvSpPr>
          <p:nvPr>
            <p:ph type="subTitle" idx="1"/>
          </p:nvPr>
        </p:nvSpPr>
        <p:spPr>
          <a:xfrm>
            <a:off x="476519" y="3632201"/>
            <a:ext cx="11127346" cy="685800"/>
          </a:xfrm>
        </p:spPr>
        <p:txBody>
          <a:bodyPr>
            <a:normAutofit fontScale="85000" lnSpcReduction="20000"/>
          </a:bodyPr>
          <a:lstStyle/>
          <a:p>
            <a:r>
              <a:rPr lang="en-US"/>
              <a:t>Perform JOIN operation including INNER JOIN, LEFT JOIN, RIGHT JOIN, FULL JOIN, CROSS JOIN operations and display the sample result using SELECT statement</a:t>
            </a:r>
            <a:br>
              <a:rPr lang="en-US"/>
            </a:br>
            <a:endParaRPr lang="en-US"/>
          </a:p>
          <a:p>
            <a:endParaRPr lang="en-US" dirty="0"/>
          </a:p>
        </p:txBody>
      </p:sp>
    </p:spTree>
    <p:extLst>
      <p:ext uri="{BB962C8B-B14F-4D97-AF65-F5344CB8AC3E}">
        <p14:creationId xmlns:p14="http://schemas.microsoft.com/office/powerpoint/2010/main" val="4150294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4373"/>
            <a:ext cx="10820400" cy="1293028"/>
          </a:xfrm>
        </p:spPr>
        <p:txBody>
          <a:bodyPr/>
          <a:lstStyle/>
          <a:p>
            <a:pPr algn="ctr"/>
            <a:r>
              <a:rPr lang="en-US" b="1" dirty="0" smtClean="0"/>
              <a:t>INTRODUCTION</a:t>
            </a:r>
            <a:endParaRPr lang="en-US" b="1" dirty="0"/>
          </a:p>
        </p:txBody>
      </p:sp>
      <p:sp>
        <p:nvSpPr>
          <p:cNvPr id="3" name="Content Placeholder 2"/>
          <p:cNvSpPr>
            <a:spLocks noGrp="1"/>
          </p:cNvSpPr>
          <p:nvPr>
            <p:ph idx="1"/>
          </p:nvPr>
        </p:nvSpPr>
        <p:spPr/>
        <p:txBody>
          <a:bodyPr/>
          <a:lstStyle/>
          <a:p>
            <a:pPr marL="0" indent="0">
              <a:buNone/>
            </a:pPr>
            <a:r>
              <a:rPr lang="en-US" dirty="0" smtClean="0"/>
              <a:t>The project is about fast-growing for online </a:t>
            </a:r>
            <a:r>
              <a:rPr lang="en-US" dirty="0"/>
              <a:t>car rental booking </a:t>
            </a:r>
            <a:r>
              <a:rPr lang="en-US" dirty="0" smtClean="0"/>
              <a:t>management system with </a:t>
            </a:r>
            <a:r>
              <a:rPr lang="en-US" dirty="0"/>
              <a:t>easy-to-maneuver features and functionalities that make it an ideal </a:t>
            </a:r>
            <a:r>
              <a:rPr lang="en-US" dirty="0" smtClean="0"/>
              <a:t>booking </a:t>
            </a:r>
            <a:r>
              <a:rPr lang="en-US" dirty="0"/>
              <a:t>for </a:t>
            </a:r>
            <a:r>
              <a:rPr lang="en-US" dirty="0" smtClean="0"/>
              <a:t>customers.</a:t>
            </a:r>
          </a:p>
          <a:p>
            <a:pPr marL="0" indent="0">
              <a:buNone/>
            </a:pPr>
            <a:r>
              <a:rPr lang="en-US" dirty="0" smtClean="0"/>
              <a:t>The Project covers </a:t>
            </a:r>
            <a:r>
              <a:rPr lang="en-US" b="1" dirty="0" smtClean="0">
                <a:solidFill>
                  <a:srgbClr val="FFFF00"/>
                </a:solidFill>
              </a:rPr>
              <a:t>9 tables </a:t>
            </a:r>
            <a:r>
              <a:rPr lang="en-US" dirty="0" smtClean="0"/>
              <a:t>smoothly explaining the Online Car Booking technology such as</a:t>
            </a:r>
          </a:p>
          <a:p>
            <a:pPr marL="0" indent="0">
              <a:buNone/>
            </a:pPr>
            <a:endParaRPr lang="en-US" dirty="0" smtClean="0"/>
          </a:p>
          <a:p>
            <a:pPr marL="0" indent="0">
              <a:buNone/>
            </a:pPr>
            <a:r>
              <a:rPr lang="en-US" b="1" dirty="0" smtClean="0">
                <a:solidFill>
                  <a:srgbClr val="FF0000"/>
                </a:solidFill>
              </a:rPr>
              <a:t>Car Details                              Car Booking                    User</a:t>
            </a:r>
          </a:p>
          <a:p>
            <a:pPr marL="0" indent="0">
              <a:buNone/>
            </a:pPr>
            <a:r>
              <a:rPr lang="en-US" b="1" dirty="0" smtClean="0">
                <a:solidFill>
                  <a:srgbClr val="FF0000"/>
                </a:solidFill>
              </a:rPr>
              <a:t>Car Type                                 Rental Location               User Credentials</a:t>
            </a:r>
          </a:p>
          <a:p>
            <a:pPr marL="0" indent="0">
              <a:buNone/>
            </a:pPr>
            <a:r>
              <a:rPr lang="en-US" b="1" dirty="0" smtClean="0">
                <a:solidFill>
                  <a:srgbClr val="FF0000"/>
                </a:solidFill>
              </a:rPr>
              <a:t>Car Insurance                        Insurance                         Payment</a:t>
            </a:r>
          </a:p>
          <a:p>
            <a:pPr marL="0" indent="0">
              <a:buNone/>
            </a:pPr>
            <a:endParaRPr lang="en-US" dirty="0" smtClean="0"/>
          </a:p>
        </p:txBody>
      </p:sp>
    </p:spTree>
    <p:extLst>
      <p:ext uri="{BB962C8B-B14F-4D97-AF65-F5344CB8AC3E}">
        <p14:creationId xmlns:p14="http://schemas.microsoft.com/office/powerpoint/2010/main" val="18264751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JOINS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0538" y="2157032"/>
            <a:ext cx="5626100" cy="4076700"/>
          </a:xfrm>
          <a:prstGeom prst="rect">
            <a:avLst/>
          </a:prstGeom>
        </p:spPr>
      </p:pic>
    </p:spTree>
    <p:extLst>
      <p:ext uri="{BB962C8B-B14F-4D97-AF65-F5344CB8AC3E}">
        <p14:creationId xmlns:p14="http://schemas.microsoft.com/office/powerpoint/2010/main" val="17890780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64373"/>
            <a:ext cx="10302025" cy="1293028"/>
          </a:xfrm>
        </p:spPr>
        <p:txBody>
          <a:bodyPr/>
          <a:lstStyle/>
          <a:p>
            <a:pPr algn="ctr"/>
            <a:r>
              <a:rPr lang="en-US" dirty="0" smtClean="0">
                <a:solidFill>
                  <a:srgbClr val="FF0000"/>
                </a:solidFill>
              </a:rPr>
              <a:t>INNER JOIN</a:t>
            </a:r>
            <a:endParaRPr lang="en-US" dirty="0">
              <a:solidFill>
                <a:srgbClr val="FF000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383" y="2514596"/>
            <a:ext cx="10629900" cy="3556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7753" y="2981097"/>
            <a:ext cx="1968500" cy="3632200"/>
          </a:xfrm>
          <a:prstGeom prst="rect">
            <a:avLst/>
          </a:prstGeom>
        </p:spPr>
      </p:pic>
      <p:sp>
        <p:nvSpPr>
          <p:cNvPr id="7" name="TextBox 6"/>
          <p:cNvSpPr txBox="1"/>
          <p:nvPr/>
        </p:nvSpPr>
        <p:spPr>
          <a:xfrm>
            <a:off x="1760734" y="1688069"/>
            <a:ext cx="9379491" cy="369332"/>
          </a:xfrm>
          <a:prstGeom prst="rect">
            <a:avLst/>
          </a:prstGeom>
          <a:noFill/>
        </p:spPr>
        <p:txBody>
          <a:bodyPr wrap="none" rtlCol="0">
            <a:spAutoFit/>
          </a:bodyPr>
          <a:lstStyle/>
          <a:p>
            <a:r>
              <a:rPr lang="en-US" dirty="0"/>
              <a:t>The INNER JOIN keyword selects records that have matching values in both tables.</a:t>
            </a:r>
          </a:p>
        </p:txBody>
      </p:sp>
    </p:spTree>
    <p:extLst>
      <p:ext uri="{BB962C8B-B14F-4D97-AF65-F5344CB8AC3E}">
        <p14:creationId xmlns:p14="http://schemas.microsoft.com/office/powerpoint/2010/main" val="13943058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732" y="0"/>
            <a:ext cx="10733468" cy="2057401"/>
          </a:xfrm>
        </p:spPr>
        <p:txBody>
          <a:bodyPr/>
          <a:lstStyle/>
          <a:p>
            <a:pPr algn="ctr"/>
            <a:r>
              <a:rPr lang="en-US" dirty="0" smtClean="0">
                <a:solidFill>
                  <a:srgbClr val="FF0000"/>
                </a:solidFill>
              </a:rPr>
              <a:t>LEFT JOIN</a:t>
            </a:r>
            <a:endParaRPr lang="en-US" dirty="0">
              <a:solidFill>
                <a:srgbClr val="FF000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004" y="2768139"/>
            <a:ext cx="3390900" cy="408986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710" y="2223532"/>
            <a:ext cx="11783290" cy="406400"/>
          </a:xfrm>
          <a:prstGeom prst="rect">
            <a:avLst/>
          </a:prstGeom>
        </p:spPr>
      </p:pic>
      <p:sp>
        <p:nvSpPr>
          <p:cNvPr id="5" name="TextBox 4"/>
          <p:cNvSpPr txBox="1"/>
          <p:nvPr/>
        </p:nvSpPr>
        <p:spPr>
          <a:xfrm>
            <a:off x="206061" y="1484869"/>
            <a:ext cx="11852925" cy="646331"/>
          </a:xfrm>
          <a:prstGeom prst="rect">
            <a:avLst/>
          </a:prstGeom>
          <a:noFill/>
        </p:spPr>
        <p:txBody>
          <a:bodyPr wrap="none" rtlCol="0">
            <a:spAutoFit/>
          </a:bodyPr>
          <a:lstStyle/>
          <a:p>
            <a:r>
              <a:rPr lang="en-US" dirty="0"/>
              <a:t>The LEFT JOIN keyword returns all records from the left table (table1), and the matched records from the </a:t>
            </a:r>
            <a:endParaRPr lang="en-US" dirty="0" smtClean="0"/>
          </a:p>
          <a:p>
            <a:r>
              <a:rPr lang="en-US" dirty="0"/>
              <a:t> </a:t>
            </a:r>
            <a:r>
              <a:rPr lang="en-US" dirty="0" smtClean="0"/>
              <a:t>                right </a:t>
            </a:r>
            <a:r>
              <a:rPr lang="en-US" dirty="0"/>
              <a:t>table (table2). The result is NULL from the right side, if there is no match.</a:t>
            </a:r>
          </a:p>
        </p:txBody>
      </p:sp>
    </p:spTree>
    <p:extLst>
      <p:ext uri="{BB962C8B-B14F-4D97-AF65-F5344CB8AC3E}">
        <p14:creationId xmlns:p14="http://schemas.microsoft.com/office/powerpoint/2010/main" val="7720418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7735" y="193183"/>
            <a:ext cx="10308465" cy="1864218"/>
          </a:xfrm>
        </p:spPr>
        <p:txBody>
          <a:bodyPr/>
          <a:lstStyle/>
          <a:p>
            <a:pPr algn="ctr"/>
            <a:r>
              <a:rPr lang="en-US" dirty="0" smtClean="0">
                <a:solidFill>
                  <a:srgbClr val="FF0000"/>
                </a:solidFill>
              </a:rPr>
              <a:t>RIGHT JOIN</a:t>
            </a:r>
            <a:endParaRPr lang="en-US" dirty="0">
              <a:solidFill>
                <a:srgbClr val="FF0000"/>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8498" y="2887722"/>
            <a:ext cx="3543300" cy="35560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248" y="2343407"/>
            <a:ext cx="11607800" cy="457200"/>
          </a:xfrm>
          <a:prstGeom prst="rect">
            <a:avLst/>
          </a:prstGeom>
        </p:spPr>
      </p:pic>
      <p:sp>
        <p:nvSpPr>
          <p:cNvPr id="7" name="Rectangle 6"/>
          <p:cNvSpPr/>
          <p:nvPr/>
        </p:nvSpPr>
        <p:spPr>
          <a:xfrm>
            <a:off x="548067" y="1403798"/>
            <a:ext cx="10958133" cy="646331"/>
          </a:xfrm>
          <a:prstGeom prst="rect">
            <a:avLst/>
          </a:prstGeom>
        </p:spPr>
        <p:txBody>
          <a:bodyPr wrap="square">
            <a:spAutoFit/>
          </a:bodyPr>
          <a:lstStyle/>
          <a:p>
            <a:r>
              <a:rPr lang="en-US" dirty="0"/>
              <a:t>The RIGHT JOIN keyword returns all records from the right table (table2), and the matched records from the left table (table1). The result is NULL from the left side, when there is no match.</a:t>
            </a:r>
          </a:p>
        </p:txBody>
      </p:sp>
    </p:spTree>
    <p:extLst>
      <p:ext uri="{BB962C8B-B14F-4D97-AF65-F5344CB8AC3E}">
        <p14:creationId xmlns:p14="http://schemas.microsoft.com/office/powerpoint/2010/main" val="4027055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7127" y="128789"/>
            <a:ext cx="10669074" cy="1928612"/>
          </a:xfrm>
        </p:spPr>
        <p:txBody>
          <a:bodyPr/>
          <a:lstStyle/>
          <a:p>
            <a:pPr algn="ctr"/>
            <a:r>
              <a:rPr lang="en-US" dirty="0" smtClean="0">
                <a:solidFill>
                  <a:srgbClr val="FF0000"/>
                </a:solidFill>
              </a:rPr>
              <a:t>FULL OUTER JOIN</a:t>
            </a:r>
            <a:endParaRPr lang="en-US" dirty="0">
              <a:solidFill>
                <a:srgbClr val="FF000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745" y="2457851"/>
            <a:ext cx="12026900" cy="4064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6543" y="3024404"/>
            <a:ext cx="1968500" cy="3632200"/>
          </a:xfrm>
          <a:prstGeom prst="rect">
            <a:avLst/>
          </a:prstGeom>
        </p:spPr>
      </p:pic>
      <p:sp>
        <p:nvSpPr>
          <p:cNvPr id="4" name="TextBox 3"/>
          <p:cNvSpPr txBox="1"/>
          <p:nvPr/>
        </p:nvSpPr>
        <p:spPr>
          <a:xfrm>
            <a:off x="308957" y="1571223"/>
            <a:ext cx="15711866" cy="646331"/>
          </a:xfrm>
          <a:prstGeom prst="rect">
            <a:avLst/>
          </a:prstGeom>
          <a:noFill/>
        </p:spPr>
        <p:txBody>
          <a:bodyPr wrap="square" rtlCol="0">
            <a:spAutoFit/>
          </a:bodyPr>
          <a:lstStyle/>
          <a:p>
            <a:r>
              <a:rPr lang="en-US" dirty="0"/>
              <a:t>The FULL OUTER JOIN keyword return all records when there is a match in either left (table1) or right </a:t>
            </a:r>
            <a:endParaRPr lang="en-US" dirty="0" smtClean="0"/>
          </a:p>
          <a:p>
            <a:r>
              <a:rPr lang="en-US" dirty="0"/>
              <a:t> </a:t>
            </a:r>
            <a:r>
              <a:rPr lang="en-US" dirty="0" smtClean="0"/>
              <a:t>                                                                      (</a:t>
            </a:r>
            <a:r>
              <a:rPr lang="en-US" dirty="0"/>
              <a:t>table2) table records.</a:t>
            </a:r>
          </a:p>
        </p:txBody>
      </p:sp>
    </p:spTree>
    <p:extLst>
      <p:ext uri="{BB962C8B-B14F-4D97-AF65-F5344CB8AC3E}">
        <p14:creationId xmlns:p14="http://schemas.microsoft.com/office/powerpoint/2010/main" val="19716536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248" y="373487"/>
            <a:ext cx="10681952" cy="1683914"/>
          </a:xfrm>
        </p:spPr>
        <p:txBody>
          <a:bodyPr/>
          <a:lstStyle/>
          <a:p>
            <a:pPr algn="ctr"/>
            <a:r>
              <a:rPr lang="en-US" dirty="0" smtClean="0">
                <a:solidFill>
                  <a:srgbClr val="FF0000"/>
                </a:solidFill>
              </a:rPr>
              <a:t>CROSS JOIN</a:t>
            </a:r>
            <a:endParaRPr lang="en-US" dirty="0">
              <a:solidFill>
                <a:srgbClr val="FF0000"/>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290" y="2500423"/>
            <a:ext cx="11607800" cy="4572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4374" y="3078208"/>
            <a:ext cx="3441700" cy="3606800"/>
          </a:xfrm>
          <a:prstGeom prst="rect">
            <a:avLst/>
          </a:prstGeom>
        </p:spPr>
      </p:pic>
      <p:sp>
        <p:nvSpPr>
          <p:cNvPr id="4" name="TextBox 3"/>
          <p:cNvSpPr txBox="1"/>
          <p:nvPr/>
        </p:nvSpPr>
        <p:spPr>
          <a:xfrm>
            <a:off x="206063" y="1664595"/>
            <a:ext cx="23488226" cy="646331"/>
          </a:xfrm>
          <a:prstGeom prst="rect">
            <a:avLst/>
          </a:prstGeom>
          <a:noFill/>
        </p:spPr>
        <p:txBody>
          <a:bodyPr wrap="square" rtlCol="0">
            <a:spAutoFit/>
          </a:bodyPr>
          <a:lstStyle/>
          <a:p>
            <a:r>
              <a:rPr lang="en-US" dirty="0"/>
              <a:t>The SQL CROSS JOIN produces a result set which is the number of rows in the first table multiplied by the </a:t>
            </a:r>
            <a:endParaRPr lang="en-US" dirty="0" smtClean="0"/>
          </a:p>
          <a:p>
            <a:r>
              <a:rPr lang="en-US" dirty="0" smtClean="0"/>
              <a:t>              number </a:t>
            </a:r>
            <a:r>
              <a:rPr lang="en-US" dirty="0"/>
              <a:t>of rows in the second table if no WHERE clause is used along with CROSS JOIN.</a:t>
            </a:r>
          </a:p>
        </p:txBody>
      </p:sp>
    </p:spTree>
    <p:extLst>
      <p:ext uri="{BB962C8B-B14F-4D97-AF65-F5344CB8AC3E}">
        <p14:creationId xmlns:p14="http://schemas.microsoft.com/office/powerpoint/2010/main" val="70144836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SET 6</a:t>
            </a:r>
            <a:endParaRPr lang="en-US" dirty="0"/>
          </a:p>
        </p:txBody>
      </p:sp>
      <p:sp>
        <p:nvSpPr>
          <p:cNvPr id="3" name="Subtitle 2"/>
          <p:cNvSpPr>
            <a:spLocks noGrp="1"/>
          </p:cNvSpPr>
          <p:nvPr>
            <p:ph type="subTitle" idx="1"/>
          </p:nvPr>
        </p:nvSpPr>
        <p:spPr>
          <a:xfrm>
            <a:off x="476518" y="3632201"/>
            <a:ext cx="11230378" cy="685800"/>
          </a:xfrm>
        </p:spPr>
        <p:txBody>
          <a:bodyPr/>
          <a:lstStyle/>
          <a:p>
            <a:r>
              <a:rPr lang="en-US" dirty="0"/>
              <a:t>Perform Queries and Sub-queries operations and display the result using SELECT statement </a:t>
            </a:r>
          </a:p>
          <a:p>
            <a:endParaRPr lang="en-US" dirty="0"/>
          </a:p>
        </p:txBody>
      </p:sp>
    </p:spTree>
    <p:extLst>
      <p:ext uri="{BB962C8B-B14F-4D97-AF65-F5344CB8AC3E}">
        <p14:creationId xmlns:p14="http://schemas.microsoft.com/office/powerpoint/2010/main" val="137237570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304" y="128789"/>
            <a:ext cx="11325896" cy="961034"/>
          </a:xfrm>
        </p:spPr>
        <p:txBody>
          <a:bodyPr/>
          <a:lstStyle/>
          <a:p>
            <a:pPr algn="ctr"/>
            <a:r>
              <a:rPr lang="en-US" dirty="0" smtClean="0"/>
              <a:t>Simple Queries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3093" y="969390"/>
            <a:ext cx="8604317" cy="131095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878" y="1787208"/>
            <a:ext cx="10844322" cy="172085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1143" y="3755418"/>
            <a:ext cx="7733909" cy="634653"/>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4152" y="4390071"/>
            <a:ext cx="9283700" cy="2311400"/>
          </a:xfrm>
          <a:prstGeom prst="rect">
            <a:avLst/>
          </a:prstGeom>
        </p:spPr>
      </p:pic>
    </p:spTree>
    <p:extLst>
      <p:ext uri="{BB962C8B-B14F-4D97-AF65-F5344CB8AC3E}">
        <p14:creationId xmlns:p14="http://schemas.microsoft.com/office/powerpoint/2010/main" val="407246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519" y="0"/>
            <a:ext cx="11029682" cy="1017431"/>
          </a:xfrm>
        </p:spPr>
        <p:txBody>
          <a:bodyPr/>
          <a:lstStyle/>
          <a:p>
            <a:pPr algn="ctr"/>
            <a:r>
              <a:rPr lang="en-US" dirty="0" err="1" smtClean="0"/>
              <a:t>SubQueries</a:t>
            </a:r>
            <a:r>
              <a:rPr lang="en-US" dirty="0" smtClean="0"/>
              <a:t> – EXAMPLE 1</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90688"/>
            <a:ext cx="12192000" cy="35597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9350" y="2407542"/>
            <a:ext cx="3403600" cy="3721100"/>
          </a:xfrm>
          <a:prstGeom prst="rect">
            <a:avLst/>
          </a:prstGeom>
        </p:spPr>
      </p:pic>
      <p:sp>
        <p:nvSpPr>
          <p:cNvPr id="5" name="TextBox 4"/>
          <p:cNvSpPr txBox="1"/>
          <p:nvPr/>
        </p:nvSpPr>
        <p:spPr>
          <a:xfrm>
            <a:off x="296213" y="1329805"/>
            <a:ext cx="10934163" cy="369332"/>
          </a:xfrm>
          <a:prstGeom prst="rect">
            <a:avLst/>
          </a:prstGeom>
          <a:noFill/>
        </p:spPr>
        <p:txBody>
          <a:bodyPr wrap="square" rtlCol="0">
            <a:spAutoFit/>
          </a:bodyPr>
          <a:lstStyle/>
          <a:p>
            <a:r>
              <a:rPr lang="en-US" dirty="0" smtClean="0">
                <a:solidFill>
                  <a:srgbClr val="FFC000"/>
                </a:solidFill>
              </a:rPr>
              <a:t>The Query withdraws results from User and User Credential Table joined through User_Login_Id</a:t>
            </a:r>
            <a:endParaRPr lang="en-US" dirty="0">
              <a:solidFill>
                <a:srgbClr val="FFC000"/>
              </a:solidFill>
            </a:endParaRPr>
          </a:p>
        </p:txBody>
      </p:sp>
    </p:spTree>
    <p:extLst>
      <p:ext uri="{BB962C8B-B14F-4D97-AF65-F5344CB8AC3E}">
        <p14:creationId xmlns:p14="http://schemas.microsoft.com/office/powerpoint/2010/main" val="175306858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3031"/>
            <a:ext cx="11506200" cy="1223493"/>
          </a:xfrm>
        </p:spPr>
        <p:txBody>
          <a:bodyPr/>
          <a:lstStyle/>
          <a:p>
            <a:pPr algn="ctr"/>
            <a:r>
              <a:rPr lang="en-US" dirty="0" err="1"/>
              <a:t>SubQueries</a:t>
            </a:r>
            <a:r>
              <a:rPr lang="en-US" dirty="0"/>
              <a:t> – EXAMPLE </a:t>
            </a:r>
            <a:r>
              <a:rPr lang="en-US" dirty="0" smtClean="0"/>
              <a:t>2</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724" y="1587214"/>
            <a:ext cx="11956245" cy="80825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24" y="3091826"/>
            <a:ext cx="10718800" cy="2349500"/>
          </a:xfrm>
          <a:prstGeom prst="rect">
            <a:avLst/>
          </a:prstGeom>
        </p:spPr>
      </p:pic>
      <p:sp>
        <p:nvSpPr>
          <p:cNvPr id="5" name="TextBox 4"/>
          <p:cNvSpPr txBox="1"/>
          <p:nvPr/>
        </p:nvSpPr>
        <p:spPr>
          <a:xfrm>
            <a:off x="132724" y="822308"/>
            <a:ext cx="11484193" cy="646331"/>
          </a:xfrm>
          <a:prstGeom prst="rect">
            <a:avLst/>
          </a:prstGeom>
          <a:noFill/>
        </p:spPr>
        <p:txBody>
          <a:bodyPr wrap="square" rtlCol="0">
            <a:spAutoFit/>
          </a:bodyPr>
          <a:lstStyle/>
          <a:p>
            <a:r>
              <a:rPr lang="en-US" dirty="0">
                <a:solidFill>
                  <a:srgbClr val="FFC000"/>
                </a:solidFill>
              </a:rPr>
              <a:t>The Query withdraws results from </a:t>
            </a:r>
            <a:r>
              <a:rPr lang="en-US" dirty="0" err="1" smtClean="0">
                <a:solidFill>
                  <a:srgbClr val="FFC000"/>
                </a:solidFill>
              </a:rPr>
              <a:t>Car_Details</a:t>
            </a:r>
            <a:r>
              <a:rPr lang="en-US" dirty="0" smtClean="0">
                <a:solidFill>
                  <a:srgbClr val="FFC000"/>
                </a:solidFill>
              </a:rPr>
              <a:t> </a:t>
            </a:r>
            <a:r>
              <a:rPr lang="en-US" dirty="0">
                <a:solidFill>
                  <a:srgbClr val="FFC000"/>
                </a:solidFill>
              </a:rPr>
              <a:t>and </a:t>
            </a:r>
            <a:r>
              <a:rPr lang="en-US" dirty="0" err="1" smtClean="0">
                <a:solidFill>
                  <a:srgbClr val="FFC000"/>
                </a:solidFill>
              </a:rPr>
              <a:t>Car_TypenTable</a:t>
            </a:r>
            <a:r>
              <a:rPr lang="en-US" dirty="0" smtClean="0">
                <a:solidFill>
                  <a:srgbClr val="FFC000"/>
                </a:solidFill>
              </a:rPr>
              <a:t> </a:t>
            </a:r>
            <a:r>
              <a:rPr lang="en-US" dirty="0">
                <a:solidFill>
                  <a:srgbClr val="FFC000"/>
                </a:solidFill>
              </a:rPr>
              <a:t>joined through </a:t>
            </a:r>
            <a:r>
              <a:rPr lang="en-US" dirty="0" err="1" smtClean="0">
                <a:solidFill>
                  <a:srgbClr val="FFC000"/>
                </a:solidFill>
              </a:rPr>
              <a:t>Vehicle_Type</a:t>
            </a:r>
            <a:r>
              <a:rPr lang="en-US" dirty="0" smtClean="0">
                <a:solidFill>
                  <a:srgbClr val="FFC000"/>
                </a:solidFill>
              </a:rPr>
              <a:t> and </a:t>
            </a:r>
            <a:r>
              <a:rPr lang="en-US" dirty="0" err="1" smtClean="0">
                <a:solidFill>
                  <a:srgbClr val="FFC000"/>
                </a:solidFill>
              </a:rPr>
              <a:t>Prce_Per_Day</a:t>
            </a:r>
            <a:r>
              <a:rPr lang="en-US" dirty="0" smtClean="0">
                <a:solidFill>
                  <a:srgbClr val="FFC000"/>
                </a:solidFill>
              </a:rPr>
              <a:t> = 70</a:t>
            </a:r>
            <a:endParaRPr lang="en-US" dirty="0">
              <a:solidFill>
                <a:srgbClr val="FFC000"/>
              </a:solidFill>
            </a:endParaRPr>
          </a:p>
        </p:txBody>
      </p:sp>
    </p:spTree>
    <p:extLst>
      <p:ext uri="{BB962C8B-B14F-4D97-AF65-F5344CB8AC3E}">
        <p14:creationId xmlns:p14="http://schemas.microsoft.com/office/powerpoint/2010/main" val="861474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4101" y="606172"/>
            <a:ext cx="8577330" cy="6251828"/>
          </a:xfrm>
          <a:prstGeom prst="rect">
            <a:avLst/>
          </a:prstGeom>
        </p:spPr>
      </p:pic>
      <p:sp>
        <p:nvSpPr>
          <p:cNvPr id="5" name="Rectangle 4"/>
          <p:cNvSpPr/>
          <p:nvPr/>
        </p:nvSpPr>
        <p:spPr>
          <a:xfrm>
            <a:off x="4069724" y="0"/>
            <a:ext cx="3258355" cy="5151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smtClean="0">
                <a:solidFill>
                  <a:schemeClr val="tx1"/>
                </a:solidFill>
              </a:rPr>
              <a:t>Entity Relationship Diagram </a:t>
            </a:r>
            <a:endParaRPr lang="en-US" b="1" dirty="0">
              <a:solidFill>
                <a:schemeClr val="tx1"/>
              </a:solidFill>
            </a:endParaRPr>
          </a:p>
        </p:txBody>
      </p:sp>
    </p:spTree>
    <p:extLst>
      <p:ext uri="{BB962C8B-B14F-4D97-AF65-F5344CB8AC3E}">
        <p14:creationId xmlns:p14="http://schemas.microsoft.com/office/powerpoint/2010/main" val="6787320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SET 7</a:t>
            </a:r>
            <a:endParaRPr lang="en-US" dirty="0"/>
          </a:p>
        </p:txBody>
      </p:sp>
      <p:sp>
        <p:nvSpPr>
          <p:cNvPr id="3" name="Subtitle 2"/>
          <p:cNvSpPr>
            <a:spLocks noGrp="1"/>
          </p:cNvSpPr>
          <p:nvPr>
            <p:ph type="subTitle" idx="1"/>
          </p:nvPr>
        </p:nvSpPr>
        <p:spPr>
          <a:xfrm>
            <a:off x="463639" y="3632200"/>
            <a:ext cx="11372046" cy="1055709"/>
          </a:xfrm>
        </p:spPr>
        <p:txBody>
          <a:bodyPr>
            <a:normAutofit fontScale="92500" lnSpcReduction="10000"/>
          </a:bodyPr>
          <a:lstStyle/>
          <a:p>
            <a:r>
              <a:rPr lang="en-US" dirty="0"/>
              <a:t>Create four different users (Admin, Tester, Developer and User) with different privilege settings and display access differentiation among four users. Use GRANT and REVOKE command to give/remove additional access/rights to DB.</a:t>
            </a:r>
            <a:br>
              <a:rPr lang="en-US" dirty="0"/>
            </a:br>
            <a:endParaRPr lang="en-US" dirty="0"/>
          </a:p>
          <a:p>
            <a:endParaRPr lang="en-US" dirty="0"/>
          </a:p>
        </p:txBody>
      </p:sp>
    </p:spTree>
    <p:extLst>
      <p:ext uri="{BB962C8B-B14F-4D97-AF65-F5344CB8AC3E}">
        <p14:creationId xmlns:p14="http://schemas.microsoft.com/office/powerpoint/2010/main" val="108397714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72010" y="764373"/>
            <a:ext cx="5234189" cy="1293028"/>
          </a:xfrm>
        </p:spPr>
        <p:txBody>
          <a:bodyPr/>
          <a:lstStyle/>
          <a:p>
            <a:pPr algn="ctr"/>
            <a:r>
              <a:rPr lang="en-US" dirty="0" smtClean="0"/>
              <a:t>PRIVILEGES</a:t>
            </a:r>
            <a:endParaRPr lang="en-US" dirty="0"/>
          </a:p>
        </p:txBody>
      </p:sp>
      <p:sp>
        <p:nvSpPr>
          <p:cNvPr id="4" name="Rectangle 3"/>
          <p:cNvSpPr/>
          <p:nvPr/>
        </p:nvSpPr>
        <p:spPr>
          <a:xfrm>
            <a:off x="721217" y="1854558"/>
            <a:ext cx="10784983" cy="3416320"/>
          </a:xfrm>
          <a:prstGeom prst="rect">
            <a:avLst/>
          </a:prstGeom>
        </p:spPr>
        <p:txBody>
          <a:bodyPr wrap="square">
            <a:spAutoFit/>
          </a:bodyPr>
          <a:lstStyle/>
          <a:p>
            <a:pPr marL="285750" indent="-285750">
              <a:buFont typeface="Arial" charset="0"/>
              <a:buChar char="•"/>
            </a:pPr>
            <a:r>
              <a:rPr lang="en-US" b="0" i="0" dirty="0" smtClean="0">
                <a:effectLst/>
                <a:latin typeface="Arial" charset="0"/>
              </a:rPr>
              <a:t>When a </a:t>
            </a:r>
            <a:r>
              <a:rPr lang="en-US" b="0" i="0" dirty="0" err="1" smtClean="0">
                <a:effectLst/>
                <a:latin typeface="Arial" charset="0"/>
              </a:rPr>
              <a:t>PointBase</a:t>
            </a:r>
            <a:r>
              <a:rPr lang="en-US" b="0" i="0" dirty="0" smtClean="0">
                <a:effectLst/>
                <a:latin typeface="Arial" charset="0"/>
              </a:rPr>
              <a:t> database is first created the only user is the default user PUBLIC with a password of PUBLIC. The PUBLIC user owns the default PUBLIC schema. For security reasons, </a:t>
            </a:r>
            <a:r>
              <a:rPr lang="en-US" b="0" i="0" dirty="0" err="1" smtClean="0">
                <a:effectLst/>
                <a:latin typeface="Arial" charset="0"/>
              </a:rPr>
              <a:t>PointBase</a:t>
            </a:r>
            <a:r>
              <a:rPr lang="en-US" b="0" i="0" dirty="0" smtClean="0">
                <a:effectLst/>
                <a:latin typeface="Arial" charset="0"/>
              </a:rPr>
              <a:t> does not recommend using this schema to store sensitive data. Like any </a:t>
            </a:r>
            <a:r>
              <a:rPr lang="en-US" b="0" i="0" dirty="0" err="1" smtClean="0">
                <a:effectLst/>
                <a:latin typeface="Arial" charset="0"/>
              </a:rPr>
              <a:t>PointBase</a:t>
            </a:r>
            <a:r>
              <a:rPr lang="en-US" b="0" i="0" dirty="0" smtClean="0">
                <a:effectLst/>
                <a:latin typeface="Arial" charset="0"/>
              </a:rPr>
              <a:t> user, PUBLIC must be granted the appropriate privileges to access data objects in schema owned by other users.</a:t>
            </a:r>
          </a:p>
          <a:p>
            <a:pPr marL="285750" indent="-285750">
              <a:buFont typeface="Arial" charset="0"/>
              <a:buChar char="•"/>
            </a:pPr>
            <a:endParaRPr lang="en-US" b="0" i="0" dirty="0" smtClean="0">
              <a:effectLst/>
              <a:latin typeface="Arial" charset="0"/>
            </a:endParaRPr>
          </a:p>
          <a:p>
            <a:pPr marL="285750" indent="-285750">
              <a:buFont typeface="Arial" charset="0"/>
              <a:buChar char="•"/>
            </a:pPr>
            <a:r>
              <a:rPr lang="en-US" b="0" i="0" dirty="0" smtClean="0">
                <a:effectLst/>
                <a:latin typeface="Arial" charset="0"/>
              </a:rPr>
              <a:t>The PUBLIC user can be used initially to create new users and new schema. The PUBLIC user will own any new schema that it creates unless otherwise specified during schema creation. New users are then able to create their own new schema and users, and grant appropriate privileges on schema that they own. All new users must be granted privileges to use the PUBLIC schema if this is required.</a:t>
            </a:r>
          </a:p>
          <a:p>
            <a:pPr marL="285750" indent="-285750">
              <a:buFont typeface="Arial" charset="0"/>
              <a:buChar char="•"/>
            </a:pPr>
            <a:endParaRPr lang="en-US" b="0" i="0" dirty="0" smtClean="0">
              <a:effectLst/>
              <a:latin typeface="Arial" charset="0"/>
            </a:endParaRPr>
          </a:p>
          <a:p>
            <a:pPr marL="285750" indent="-285750">
              <a:buFont typeface="Arial" charset="0"/>
              <a:buChar char="•"/>
            </a:pPr>
            <a:r>
              <a:rPr lang="en-US" b="0" i="0" dirty="0" smtClean="0">
                <a:effectLst/>
                <a:latin typeface="Arial" charset="0"/>
              </a:rPr>
              <a:t>To grant the ability for a user to pass a privilege on to other users once granted, you must specify the optional WITH GRANT OPTION qualifier when granting the privilege.</a:t>
            </a:r>
            <a:endParaRPr lang="en-US" b="0" i="0" dirty="0">
              <a:effectLst/>
              <a:latin typeface="Arial" charset="0"/>
            </a:endParaRPr>
          </a:p>
        </p:txBody>
      </p:sp>
    </p:spTree>
    <p:extLst>
      <p:ext uri="{BB962C8B-B14F-4D97-AF65-F5344CB8AC3E}">
        <p14:creationId xmlns:p14="http://schemas.microsoft.com/office/powerpoint/2010/main" val="64746831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577" y="764373"/>
            <a:ext cx="11248623" cy="1293028"/>
          </a:xfrm>
        </p:spPr>
        <p:txBody>
          <a:bodyPr/>
          <a:lstStyle/>
          <a:p>
            <a:pPr algn="ctr"/>
            <a:r>
              <a:rPr lang="en-US" dirty="0" smtClean="0"/>
              <a:t>PRIVILEGES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8045" y="1979053"/>
            <a:ext cx="7727323" cy="892935"/>
          </a:xfrm>
          <a:prstGeom prst="rect">
            <a:avLst/>
          </a:prstGeom>
        </p:spPr>
      </p:pic>
      <p:sp>
        <p:nvSpPr>
          <p:cNvPr id="4" name="TextBox 3"/>
          <p:cNvSpPr txBox="1"/>
          <p:nvPr/>
        </p:nvSpPr>
        <p:spPr>
          <a:xfrm>
            <a:off x="2073498" y="3087415"/>
            <a:ext cx="8561959" cy="369332"/>
          </a:xfrm>
          <a:prstGeom prst="rect">
            <a:avLst/>
          </a:prstGeom>
          <a:noFill/>
        </p:spPr>
        <p:txBody>
          <a:bodyPr wrap="none" rtlCol="0">
            <a:spAutoFit/>
          </a:bodyPr>
          <a:lstStyle/>
          <a:p>
            <a:r>
              <a:rPr lang="en-US" dirty="0" smtClean="0"/>
              <a:t>The Admin has been granted all the privileges to perform all the operations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5172" y="3963199"/>
            <a:ext cx="7533067" cy="1047123"/>
          </a:xfrm>
          <a:prstGeom prst="rect">
            <a:avLst/>
          </a:prstGeom>
        </p:spPr>
      </p:pic>
      <p:sp>
        <p:nvSpPr>
          <p:cNvPr id="6" name="TextBox 5"/>
          <p:cNvSpPr txBox="1"/>
          <p:nvPr/>
        </p:nvSpPr>
        <p:spPr>
          <a:xfrm>
            <a:off x="2228045" y="5318975"/>
            <a:ext cx="8500055" cy="369332"/>
          </a:xfrm>
          <a:prstGeom prst="rect">
            <a:avLst/>
          </a:prstGeom>
          <a:noFill/>
        </p:spPr>
        <p:txBody>
          <a:bodyPr wrap="square" rtlCol="0">
            <a:spAutoFit/>
          </a:bodyPr>
          <a:lstStyle/>
          <a:p>
            <a:r>
              <a:rPr lang="en-US" dirty="0" smtClean="0"/>
              <a:t>The Team Manager has only been given two DDL and two DML privileges</a:t>
            </a:r>
            <a:endParaRPr lang="en-US" dirty="0"/>
          </a:p>
        </p:txBody>
      </p:sp>
    </p:spTree>
    <p:extLst>
      <p:ext uri="{BB962C8B-B14F-4D97-AF65-F5344CB8AC3E}">
        <p14:creationId xmlns:p14="http://schemas.microsoft.com/office/powerpoint/2010/main" val="184962000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577" y="764373"/>
            <a:ext cx="11763777" cy="1293028"/>
          </a:xfrm>
        </p:spPr>
        <p:txBody>
          <a:bodyPr/>
          <a:lstStyle/>
          <a:p>
            <a:pPr algn="ctr"/>
            <a:r>
              <a:rPr lang="en-US" dirty="0" smtClean="0"/>
              <a:t>PRIVILEGES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8567" y="1992289"/>
            <a:ext cx="5638800" cy="828183"/>
          </a:xfrm>
          <a:prstGeom prst="rect">
            <a:avLst/>
          </a:prstGeom>
        </p:spPr>
      </p:pic>
      <p:sp>
        <p:nvSpPr>
          <p:cNvPr id="4" name="TextBox 3"/>
          <p:cNvSpPr txBox="1"/>
          <p:nvPr/>
        </p:nvSpPr>
        <p:spPr>
          <a:xfrm>
            <a:off x="1815921" y="3181082"/>
            <a:ext cx="9102433" cy="646331"/>
          </a:xfrm>
          <a:prstGeom prst="rect">
            <a:avLst/>
          </a:prstGeom>
          <a:noFill/>
        </p:spPr>
        <p:txBody>
          <a:bodyPr wrap="square" rtlCol="0">
            <a:spAutoFit/>
          </a:bodyPr>
          <a:lstStyle/>
          <a:p>
            <a:r>
              <a:rPr lang="en-US" dirty="0" smtClean="0"/>
              <a:t>The Tester has been given two DDL privileges but revoked two DML privilege</a:t>
            </a: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8567" y="3882146"/>
            <a:ext cx="5589431" cy="892579"/>
          </a:xfrm>
          <a:prstGeom prst="rect">
            <a:avLst/>
          </a:prstGeom>
        </p:spPr>
      </p:pic>
      <p:sp>
        <p:nvSpPr>
          <p:cNvPr id="6" name="TextBox 5"/>
          <p:cNvSpPr txBox="1"/>
          <p:nvPr/>
        </p:nvSpPr>
        <p:spPr>
          <a:xfrm>
            <a:off x="2060621" y="5357611"/>
            <a:ext cx="8922128" cy="369332"/>
          </a:xfrm>
          <a:prstGeom prst="rect">
            <a:avLst/>
          </a:prstGeom>
          <a:noFill/>
        </p:spPr>
        <p:txBody>
          <a:bodyPr wrap="square" rtlCol="0">
            <a:spAutoFit/>
          </a:bodyPr>
          <a:lstStyle/>
          <a:p>
            <a:r>
              <a:rPr lang="en-US" dirty="0" smtClean="0"/>
              <a:t>The Client has been given Insert privilege on User and User Credential table</a:t>
            </a:r>
            <a:endParaRPr lang="en-US" dirty="0"/>
          </a:p>
        </p:txBody>
      </p:sp>
    </p:spTree>
    <p:extLst>
      <p:ext uri="{BB962C8B-B14F-4D97-AF65-F5344CB8AC3E}">
        <p14:creationId xmlns:p14="http://schemas.microsoft.com/office/powerpoint/2010/main" val="17532141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Set 8</a:t>
            </a:r>
            <a:endParaRPr lang="en-US" dirty="0"/>
          </a:p>
        </p:txBody>
      </p:sp>
      <p:sp>
        <p:nvSpPr>
          <p:cNvPr id="3" name="Subtitle 2"/>
          <p:cNvSpPr>
            <a:spLocks noGrp="1"/>
          </p:cNvSpPr>
          <p:nvPr>
            <p:ph type="subTitle" idx="1"/>
          </p:nvPr>
        </p:nvSpPr>
        <p:spPr/>
        <p:txBody>
          <a:bodyPr/>
          <a:lstStyle/>
          <a:p>
            <a:r>
              <a:rPr lang="en-US" dirty="0"/>
              <a:t>Create two examples of STORED PROCEDURE and display the results. </a:t>
            </a:r>
          </a:p>
          <a:p>
            <a:endParaRPr lang="en-US" dirty="0"/>
          </a:p>
        </p:txBody>
      </p:sp>
    </p:spTree>
    <p:extLst>
      <p:ext uri="{BB962C8B-B14F-4D97-AF65-F5344CB8AC3E}">
        <p14:creationId xmlns:p14="http://schemas.microsoft.com/office/powerpoint/2010/main" val="138444351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Stored Procedures</a:t>
            </a:r>
          </a:p>
        </p:txBody>
      </p:sp>
      <p:sp>
        <p:nvSpPr>
          <p:cNvPr id="3" name="Content Placeholder 2"/>
          <p:cNvSpPr>
            <a:spLocks noGrp="1"/>
          </p:cNvSpPr>
          <p:nvPr>
            <p:ph idx="1"/>
          </p:nvPr>
        </p:nvSpPr>
        <p:spPr/>
        <p:txBody>
          <a:bodyPr>
            <a:normAutofit/>
          </a:bodyPr>
          <a:lstStyle/>
          <a:p>
            <a:r>
              <a:rPr lang="en-US" dirty="0"/>
              <a:t>A stored procedure in SQL Server is a group of one or more Transact-SQL statements or a reference to a Microsoft .NET Framework common runtime language (CLR) method. Procedures resemble constructs in other programming languages because they can: </a:t>
            </a:r>
          </a:p>
          <a:p>
            <a:r>
              <a:rPr lang="en-US" dirty="0"/>
              <a:t>Accept input parameters and return multiple values in the form of output parameters to the calling program. </a:t>
            </a:r>
          </a:p>
          <a:p>
            <a:r>
              <a:rPr lang="en-US" dirty="0"/>
              <a:t>Contain programming statements that perform operations in the database. These include calling other procedures. </a:t>
            </a:r>
          </a:p>
          <a:p>
            <a:r>
              <a:rPr lang="en-US" dirty="0"/>
              <a:t>Return a status value to a calling program to indicate success or failure (and the reason for failure). </a:t>
            </a:r>
          </a:p>
          <a:p>
            <a:endParaRPr lang="en-US" dirty="0"/>
          </a:p>
        </p:txBody>
      </p:sp>
    </p:spTree>
    <p:extLst>
      <p:ext uri="{BB962C8B-B14F-4D97-AF65-F5344CB8AC3E}">
        <p14:creationId xmlns:p14="http://schemas.microsoft.com/office/powerpoint/2010/main" val="40455309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764373"/>
            <a:ext cx="11506200" cy="1293028"/>
          </a:xfrm>
        </p:spPr>
        <p:txBody>
          <a:bodyPr/>
          <a:lstStyle/>
          <a:p>
            <a:pPr algn="ctr"/>
            <a:r>
              <a:rPr lang="en-US" dirty="0" smtClean="0"/>
              <a:t>Stored Procedures – Example 1</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100" y="2171700"/>
            <a:ext cx="7531100" cy="2514600"/>
          </a:xfrm>
          <a:prstGeom prst="rect">
            <a:avLst/>
          </a:prstGeom>
        </p:spPr>
      </p:pic>
      <p:sp>
        <p:nvSpPr>
          <p:cNvPr id="4" name="TextBox 3"/>
          <p:cNvSpPr txBox="1"/>
          <p:nvPr/>
        </p:nvSpPr>
        <p:spPr>
          <a:xfrm>
            <a:off x="425003" y="5112913"/>
            <a:ext cx="12245909" cy="369332"/>
          </a:xfrm>
          <a:prstGeom prst="rect">
            <a:avLst/>
          </a:prstGeom>
          <a:noFill/>
        </p:spPr>
        <p:txBody>
          <a:bodyPr wrap="square" rtlCol="0">
            <a:spAutoFit/>
          </a:bodyPr>
          <a:lstStyle/>
          <a:p>
            <a:r>
              <a:rPr lang="en-US" dirty="0" smtClean="0">
                <a:solidFill>
                  <a:srgbClr val="FFC000"/>
                </a:solidFill>
              </a:rPr>
              <a:t>This Procedure calls for Booking_Id that is used to automatically then invoke result through procedure</a:t>
            </a:r>
            <a:endParaRPr lang="en-US" dirty="0">
              <a:solidFill>
                <a:srgbClr val="FFC000"/>
              </a:solidFill>
            </a:endParaRPr>
          </a:p>
        </p:txBody>
      </p:sp>
    </p:spTree>
    <p:extLst>
      <p:ext uri="{BB962C8B-B14F-4D97-AF65-F5344CB8AC3E}">
        <p14:creationId xmlns:p14="http://schemas.microsoft.com/office/powerpoint/2010/main" val="59372899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7887" y="764373"/>
            <a:ext cx="10218313" cy="1293028"/>
          </a:xfrm>
        </p:spPr>
        <p:txBody>
          <a:bodyPr/>
          <a:lstStyle/>
          <a:p>
            <a:pPr algn="ctr"/>
            <a:r>
              <a:rPr lang="en-US" dirty="0" smtClean="0"/>
              <a:t>Stored </a:t>
            </a:r>
            <a:r>
              <a:rPr lang="en-US" smtClean="0"/>
              <a:t>Procedures – Example 2</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700" y="2146300"/>
            <a:ext cx="8356600" cy="2552700"/>
          </a:xfrm>
          <a:prstGeom prst="rect">
            <a:avLst/>
          </a:prstGeom>
        </p:spPr>
      </p:pic>
      <p:sp>
        <p:nvSpPr>
          <p:cNvPr id="4" name="TextBox 3"/>
          <p:cNvSpPr txBox="1"/>
          <p:nvPr/>
        </p:nvSpPr>
        <p:spPr>
          <a:xfrm>
            <a:off x="875763" y="5241701"/>
            <a:ext cx="11466601" cy="369332"/>
          </a:xfrm>
          <a:prstGeom prst="rect">
            <a:avLst/>
          </a:prstGeom>
          <a:noFill/>
        </p:spPr>
        <p:txBody>
          <a:bodyPr wrap="none" rtlCol="0">
            <a:spAutoFit/>
          </a:bodyPr>
          <a:lstStyle/>
          <a:p>
            <a:r>
              <a:rPr lang="en-US" dirty="0">
                <a:solidFill>
                  <a:srgbClr val="FFC000"/>
                </a:solidFill>
              </a:rPr>
              <a:t>This Procedure calls for </a:t>
            </a:r>
            <a:r>
              <a:rPr lang="en-US" dirty="0" smtClean="0">
                <a:solidFill>
                  <a:srgbClr val="FFC000"/>
                </a:solidFill>
              </a:rPr>
              <a:t>Payment_Id </a:t>
            </a:r>
            <a:r>
              <a:rPr lang="en-US" dirty="0">
                <a:solidFill>
                  <a:srgbClr val="FFC000"/>
                </a:solidFill>
              </a:rPr>
              <a:t>that is used to automatically then invoke result through procedure</a:t>
            </a:r>
            <a:endParaRPr lang="en-US" dirty="0">
              <a:solidFill>
                <a:srgbClr val="FFC000"/>
              </a:solidFill>
            </a:endParaRPr>
          </a:p>
        </p:txBody>
      </p:sp>
    </p:spTree>
    <p:extLst>
      <p:ext uri="{BB962C8B-B14F-4D97-AF65-F5344CB8AC3E}">
        <p14:creationId xmlns:p14="http://schemas.microsoft.com/office/powerpoint/2010/main" val="65838559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Set 9</a:t>
            </a:r>
            <a:endParaRPr lang="en-US" dirty="0"/>
          </a:p>
        </p:txBody>
      </p:sp>
      <p:sp>
        <p:nvSpPr>
          <p:cNvPr id="3" name="Subtitle 2"/>
          <p:cNvSpPr>
            <a:spLocks noGrp="1"/>
          </p:cNvSpPr>
          <p:nvPr>
            <p:ph type="subTitle" idx="1"/>
          </p:nvPr>
        </p:nvSpPr>
        <p:spPr>
          <a:xfrm>
            <a:off x="1030310" y="3632201"/>
            <a:ext cx="9790090" cy="685800"/>
          </a:xfrm>
        </p:spPr>
        <p:txBody>
          <a:bodyPr>
            <a:normAutofit fontScale="85000" lnSpcReduction="20000"/>
          </a:bodyPr>
          <a:lstStyle/>
          <a:p>
            <a:r>
              <a:rPr lang="en-US" dirty="0"/>
              <a:t>Perform COMMIT and ROLLBACK operations with SAVEPOINT/ROLLBACK TO SAVEPOINT. Include the use of LOCK/UNLOCK Table operations. Display result of each operation.</a:t>
            </a:r>
            <a:br>
              <a:rPr lang="en-US" dirty="0"/>
            </a:br>
            <a:endParaRPr lang="en-US" dirty="0"/>
          </a:p>
          <a:p>
            <a:endParaRPr lang="en-US" dirty="0"/>
          </a:p>
        </p:txBody>
      </p:sp>
    </p:spTree>
    <p:extLst>
      <p:ext uri="{BB962C8B-B14F-4D97-AF65-F5344CB8AC3E}">
        <p14:creationId xmlns:p14="http://schemas.microsoft.com/office/powerpoint/2010/main" val="155394055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Transactions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a:t>A transaction is a single unit of work. If a transaction is successful, all of the data modifications made during the transaction are committed and become a permanent part of the database. If a transaction encounters errors and must be canceled or rolled back, then all of the data modifications are erased. </a:t>
            </a:r>
          </a:p>
          <a:p>
            <a:r>
              <a:rPr lang="en-US" dirty="0"/>
              <a:t>SQL Server operates in the following transaction modes: </a:t>
            </a:r>
          </a:p>
          <a:p>
            <a:r>
              <a:rPr lang="en-US" dirty="0" err="1"/>
              <a:t>Autocommit</a:t>
            </a:r>
            <a:r>
              <a:rPr lang="en-US" dirty="0"/>
              <a:t> transactions</a:t>
            </a:r>
            <a:br>
              <a:rPr lang="en-US" dirty="0"/>
            </a:br>
            <a:r>
              <a:rPr lang="en-US" dirty="0"/>
              <a:t>Each individual statement is a transaction. </a:t>
            </a:r>
          </a:p>
          <a:p>
            <a:r>
              <a:rPr lang="en-US" dirty="0"/>
              <a:t>Explicit transactions</a:t>
            </a:r>
            <a:br>
              <a:rPr lang="en-US" dirty="0"/>
            </a:br>
            <a:r>
              <a:rPr lang="en-US" dirty="0"/>
              <a:t>Each transaction is explicitly started with the BEGIN TRANSACTION statement and explicitly ended with a COMMIT or ROLLBACK statement. </a:t>
            </a:r>
          </a:p>
          <a:p>
            <a:r>
              <a:rPr lang="en-US" dirty="0"/>
              <a:t>Implicit transactions</a:t>
            </a:r>
            <a:br>
              <a:rPr lang="en-US" dirty="0"/>
            </a:br>
            <a:r>
              <a:rPr lang="en-US" dirty="0"/>
              <a:t>A new transaction is implicitly started when the prior transaction completes, but each transaction is explicitly completed with a COMMIT or ROLLBACK statement.</a:t>
            </a:r>
          </a:p>
          <a:p>
            <a:endParaRPr lang="en-US" dirty="0"/>
          </a:p>
        </p:txBody>
      </p:sp>
    </p:spTree>
    <p:extLst>
      <p:ext uri="{BB962C8B-B14F-4D97-AF65-F5344CB8AC3E}">
        <p14:creationId xmlns:p14="http://schemas.microsoft.com/office/powerpoint/2010/main" val="20119077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ERD EXPLANATION</a:t>
            </a:r>
            <a:endParaRPr lang="en-US" dirty="0"/>
          </a:p>
        </p:txBody>
      </p:sp>
      <p:sp>
        <p:nvSpPr>
          <p:cNvPr id="3" name="TextBox 2"/>
          <p:cNvSpPr txBox="1"/>
          <p:nvPr/>
        </p:nvSpPr>
        <p:spPr>
          <a:xfrm>
            <a:off x="90152" y="1957589"/>
            <a:ext cx="12672199" cy="5909310"/>
          </a:xfrm>
          <a:prstGeom prst="rect">
            <a:avLst/>
          </a:prstGeom>
          <a:noFill/>
        </p:spPr>
        <p:txBody>
          <a:bodyPr wrap="square" rtlCol="0">
            <a:spAutoFit/>
          </a:bodyPr>
          <a:lstStyle/>
          <a:p>
            <a:pPr marL="285750" indent="-285750">
              <a:buFont typeface="Arial" charset="0"/>
              <a:buChar char="•"/>
            </a:pPr>
            <a:r>
              <a:rPr lang="en-US" dirty="0" smtClean="0"/>
              <a:t>Table </a:t>
            </a:r>
            <a:r>
              <a:rPr lang="en-US" dirty="0" smtClean="0">
                <a:solidFill>
                  <a:srgbClr val="FFFF00"/>
                </a:solidFill>
              </a:rPr>
              <a:t>CAR_DETAILS</a:t>
            </a:r>
            <a:r>
              <a:rPr lang="en-US" dirty="0" smtClean="0"/>
              <a:t> has the CAR info with VIN as Primary Key that connects it to other tables.</a:t>
            </a:r>
          </a:p>
          <a:p>
            <a:pPr marL="285750" indent="-285750">
              <a:buFont typeface="Arial" charset="0"/>
              <a:buChar char="•"/>
            </a:pPr>
            <a:r>
              <a:rPr lang="en-US" dirty="0" smtClean="0"/>
              <a:t>Table </a:t>
            </a:r>
            <a:r>
              <a:rPr lang="en-US" dirty="0" smtClean="0">
                <a:solidFill>
                  <a:srgbClr val="FFFF00"/>
                </a:solidFill>
              </a:rPr>
              <a:t>RENTAL_LOCATION</a:t>
            </a:r>
            <a:r>
              <a:rPr lang="en-US" dirty="0" smtClean="0"/>
              <a:t> stores information of the address and zip codes that are used for car booking </a:t>
            </a:r>
          </a:p>
          <a:p>
            <a:r>
              <a:rPr lang="en-US" dirty="0"/>
              <a:t> </a:t>
            </a:r>
            <a:r>
              <a:rPr lang="en-US" dirty="0" smtClean="0"/>
              <a:t>    joined to CAR_DETAILS through Rental_Location_Id as this table’s primary key.</a:t>
            </a:r>
          </a:p>
          <a:p>
            <a:pPr marL="285750" indent="-285750">
              <a:buFont typeface="Arial" charset="0"/>
              <a:buChar char="•"/>
            </a:pPr>
            <a:r>
              <a:rPr lang="en-US" dirty="0" smtClean="0"/>
              <a:t>Table </a:t>
            </a:r>
            <a:r>
              <a:rPr lang="en-US" dirty="0" smtClean="0">
                <a:solidFill>
                  <a:srgbClr val="FFFF00"/>
                </a:solidFill>
              </a:rPr>
              <a:t>CAR_BOOKING</a:t>
            </a:r>
            <a:r>
              <a:rPr lang="en-US" dirty="0" smtClean="0"/>
              <a:t> records Trip Start and End Date with Booking_Id as the primary key , joined to table </a:t>
            </a:r>
          </a:p>
          <a:p>
            <a:r>
              <a:rPr lang="en-US" dirty="0" smtClean="0"/>
              <a:t>     CAR_DETAILS through VIN.</a:t>
            </a:r>
          </a:p>
          <a:p>
            <a:pPr marL="285750" indent="-285750">
              <a:buFont typeface="Arial" charset="0"/>
              <a:buChar char="•"/>
            </a:pPr>
            <a:r>
              <a:rPr lang="en-US" dirty="0" smtClean="0"/>
              <a:t>Table </a:t>
            </a:r>
            <a:r>
              <a:rPr lang="en-US" dirty="0" smtClean="0">
                <a:solidFill>
                  <a:srgbClr val="FFFF00"/>
                </a:solidFill>
              </a:rPr>
              <a:t>CAR_TYPE </a:t>
            </a:r>
            <a:r>
              <a:rPr lang="en-US" dirty="0" smtClean="0"/>
              <a:t>records the Price_Per_Day of Advance , Intermediate or Basic Cars , joined to table CAR_DETAILS through column VEHICLE_TYPE as it’s primary key</a:t>
            </a:r>
          </a:p>
          <a:p>
            <a:pPr marL="285750" indent="-285750">
              <a:buFont typeface="Arial" charset="0"/>
              <a:buChar char="•"/>
            </a:pPr>
            <a:r>
              <a:rPr lang="en-US" dirty="0" smtClean="0"/>
              <a:t>Table </a:t>
            </a:r>
            <a:r>
              <a:rPr lang="en-US" dirty="0" smtClean="0">
                <a:solidFill>
                  <a:srgbClr val="FFFF00"/>
                </a:solidFill>
              </a:rPr>
              <a:t>CAR_INSURANCE </a:t>
            </a:r>
            <a:r>
              <a:rPr lang="en-US" dirty="0" smtClean="0"/>
              <a:t>stores the insurance information with Insurance_Id as it’s primary key and joined</a:t>
            </a:r>
          </a:p>
          <a:p>
            <a:r>
              <a:rPr lang="en-US" dirty="0" smtClean="0"/>
              <a:t>    to table CAR_DETAILS through VIN.</a:t>
            </a:r>
          </a:p>
          <a:p>
            <a:pPr marL="285750" indent="-285750">
              <a:buFont typeface="Arial" charset="0"/>
              <a:buChar char="•"/>
            </a:pPr>
            <a:r>
              <a:rPr lang="en-US" dirty="0" smtClean="0"/>
              <a:t>Table </a:t>
            </a:r>
            <a:r>
              <a:rPr lang="en-US" dirty="0" smtClean="0">
                <a:solidFill>
                  <a:srgbClr val="FFFF00"/>
                </a:solidFill>
              </a:rPr>
              <a:t>INSURANCE</a:t>
            </a:r>
            <a:r>
              <a:rPr lang="en-US" dirty="0" smtClean="0"/>
              <a:t> stores the type of Insurance as Insurance_Type , joined to table CAR_INSURANCE </a:t>
            </a:r>
          </a:p>
          <a:p>
            <a:r>
              <a:rPr lang="en-US" dirty="0"/>
              <a:t> </a:t>
            </a:r>
            <a:r>
              <a:rPr lang="en-US" dirty="0" smtClean="0"/>
              <a:t>    through Insurance_Id.</a:t>
            </a:r>
          </a:p>
          <a:p>
            <a:pPr marL="285750" indent="-285750">
              <a:buFont typeface="Arial" charset="0"/>
              <a:buChar char="•"/>
            </a:pPr>
            <a:r>
              <a:rPr lang="en-US" dirty="0" smtClean="0"/>
              <a:t>The </a:t>
            </a:r>
            <a:r>
              <a:rPr lang="en-US" dirty="0" smtClean="0">
                <a:solidFill>
                  <a:srgbClr val="FFFF00"/>
                </a:solidFill>
              </a:rPr>
              <a:t>USER</a:t>
            </a:r>
            <a:r>
              <a:rPr lang="en-US" dirty="0" smtClean="0"/>
              <a:t> table handles User’s information that have booked the car with User_Login_Id as the Primary key.</a:t>
            </a:r>
          </a:p>
          <a:p>
            <a:r>
              <a:rPr lang="en-US" dirty="0" smtClean="0"/>
              <a:t>    This table is joined to CAR_BOOKING through Booking_Id.</a:t>
            </a:r>
          </a:p>
          <a:p>
            <a:pPr marL="285750" indent="-285750">
              <a:buFont typeface="Arial" charset="0"/>
              <a:buChar char="•"/>
            </a:pPr>
            <a:r>
              <a:rPr lang="en-US" dirty="0" smtClean="0"/>
              <a:t>Table </a:t>
            </a:r>
            <a:r>
              <a:rPr lang="en-US" dirty="0" smtClean="0">
                <a:solidFill>
                  <a:srgbClr val="FFFF00"/>
                </a:solidFill>
              </a:rPr>
              <a:t>USER_CREDENTIALS</a:t>
            </a:r>
            <a:r>
              <a:rPr lang="en-US" dirty="0" smtClean="0"/>
              <a:t> stores User’s privacy information such as Username and Password , joined to User</a:t>
            </a:r>
          </a:p>
          <a:p>
            <a:r>
              <a:rPr lang="en-US" dirty="0" smtClean="0"/>
              <a:t>    Table through User_Login_Id</a:t>
            </a:r>
          </a:p>
          <a:p>
            <a:pPr marL="285750" indent="-285750">
              <a:buFont typeface="Arial" charset="0"/>
              <a:buChar char="•"/>
            </a:pPr>
            <a:r>
              <a:rPr lang="en-US" dirty="0" smtClean="0"/>
              <a:t>Table </a:t>
            </a:r>
            <a:r>
              <a:rPr lang="en-US" dirty="0" smtClean="0">
                <a:solidFill>
                  <a:srgbClr val="FFFF00"/>
                </a:solidFill>
              </a:rPr>
              <a:t>PAYMENT</a:t>
            </a:r>
            <a:r>
              <a:rPr lang="en-US" dirty="0" smtClean="0"/>
              <a:t> is used to record Card details along with the Amount to be paid with Payment_Id as the</a:t>
            </a:r>
          </a:p>
          <a:p>
            <a:r>
              <a:rPr lang="en-US" dirty="0"/>
              <a:t> </a:t>
            </a:r>
            <a:r>
              <a:rPr lang="en-US" dirty="0" smtClean="0"/>
              <a:t>   primary key and joined to User table through User_Login_Id.</a:t>
            </a:r>
          </a:p>
          <a:p>
            <a:pPr marL="285750" indent="-285750">
              <a:buFont typeface="Arial" charset="0"/>
              <a:buChar char="•"/>
            </a:pPr>
            <a:endParaRPr lang="en-US" dirty="0" smtClean="0"/>
          </a:p>
          <a:p>
            <a:pPr marL="285750" indent="-285750">
              <a:buFont typeface="Arial" charset="0"/>
              <a:buChar char="•"/>
            </a:pPr>
            <a:endParaRPr lang="en-US" dirty="0" smtClean="0"/>
          </a:p>
          <a:p>
            <a:pPr marL="285750" indent="-285750">
              <a:buFont typeface="Arial" charset="0"/>
              <a:buChar char="•"/>
            </a:pPr>
            <a:endParaRPr lang="en-US" dirty="0" smtClean="0"/>
          </a:p>
          <a:p>
            <a:pPr marL="285750" indent="-285750">
              <a:buFont typeface="Arial" charset="0"/>
              <a:buChar char="•"/>
            </a:pPr>
            <a:endParaRPr lang="en-US" dirty="0"/>
          </a:p>
        </p:txBody>
      </p:sp>
    </p:spTree>
    <p:extLst>
      <p:ext uri="{BB962C8B-B14F-4D97-AF65-F5344CB8AC3E}">
        <p14:creationId xmlns:p14="http://schemas.microsoft.com/office/powerpoint/2010/main" val="210891152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TRANSACTION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00" y="1168400"/>
            <a:ext cx="11861800" cy="4521200"/>
          </a:xfrm>
          <a:prstGeom prst="rect">
            <a:avLst/>
          </a:prstGeom>
        </p:spPr>
      </p:pic>
      <p:sp>
        <p:nvSpPr>
          <p:cNvPr id="5" name="TextBox 4"/>
          <p:cNvSpPr txBox="1"/>
          <p:nvPr/>
        </p:nvSpPr>
        <p:spPr>
          <a:xfrm>
            <a:off x="4572000" y="360608"/>
            <a:ext cx="4572000" cy="584775"/>
          </a:xfrm>
          <a:prstGeom prst="rect">
            <a:avLst/>
          </a:prstGeom>
          <a:noFill/>
        </p:spPr>
        <p:txBody>
          <a:bodyPr wrap="square" rtlCol="0">
            <a:spAutoFit/>
          </a:bodyPr>
          <a:lstStyle/>
          <a:p>
            <a:r>
              <a:rPr lang="en-US" sz="3200" dirty="0" smtClean="0"/>
              <a:t>TRANSACTIONS</a:t>
            </a:r>
            <a:endParaRPr lang="en-US" sz="3200" dirty="0"/>
          </a:p>
        </p:txBody>
      </p:sp>
    </p:spTree>
    <p:extLst>
      <p:ext uri="{BB962C8B-B14F-4D97-AF65-F5344CB8AC3E}">
        <p14:creationId xmlns:p14="http://schemas.microsoft.com/office/powerpoint/2010/main" val="110479029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1375" y="764373"/>
            <a:ext cx="9844825" cy="1293028"/>
          </a:xfrm>
        </p:spPr>
        <p:txBody>
          <a:bodyPr/>
          <a:lstStyle/>
          <a:p>
            <a:pPr algn="ctr"/>
            <a:r>
              <a:rPr lang="en-US" dirty="0" smtClean="0"/>
              <a:t>TRANSACTION OUTPUT</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2400" y="2349500"/>
            <a:ext cx="4254500" cy="2159000"/>
          </a:xfrm>
          <a:prstGeom prst="rect">
            <a:avLst/>
          </a:prstGeom>
        </p:spPr>
      </p:pic>
      <p:sp>
        <p:nvSpPr>
          <p:cNvPr id="4" name="TextBox 3"/>
          <p:cNvSpPr txBox="1"/>
          <p:nvPr/>
        </p:nvSpPr>
        <p:spPr>
          <a:xfrm>
            <a:off x="824248" y="5318975"/>
            <a:ext cx="10442282" cy="369332"/>
          </a:xfrm>
          <a:prstGeom prst="rect">
            <a:avLst/>
          </a:prstGeom>
          <a:noFill/>
        </p:spPr>
        <p:txBody>
          <a:bodyPr wrap="none" rtlCol="0">
            <a:spAutoFit/>
          </a:bodyPr>
          <a:lstStyle/>
          <a:p>
            <a:r>
              <a:rPr lang="en-US" dirty="0" smtClean="0">
                <a:solidFill>
                  <a:srgbClr val="FFC000"/>
                </a:solidFill>
              </a:rPr>
              <a:t>Using Rollback to AA2 , the transaction automatically derives results till User_Login_Id = ‘AA2’ </a:t>
            </a:r>
            <a:endParaRPr lang="en-US" dirty="0">
              <a:solidFill>
                <a:srgbClr val="FFC000"/>
              </a:solidFill>
            </a:endParaRPr>
          </a:p>
        </p:txBody>
      </p:sp>
    </p:spTree>
    <p:extLst>
      <p:ext uri="{BB962C8B-B14F-4D97-AF65-F5344CB8AC3E}">
        <p14:creationId xmlns:p14="http://schemas.microsoft.com/office/powerpoint/2010/main" val="135763098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SET 10</a:t>
            </a:r>
            <a:endParaRPr lang="en-US" dirty="0"/>
          </a:p>
        </p:txBody>
      </p:sp>
      <p:sp>
        <p:nvSpPr>
          <p:cNvPr id="3" name="Subtitle 2"/>
          <p:cNvSpPr>
            <a:spLocks noGrp="1"/>
          </p:cNvSpPr>
          <p:nvPr>
            <p:ph type="subTitle" idx="1"/>
          </p:nvPr>
        </p:nvSpPr>
        <p:spPr/>
        <p:txBody>
          <a:bodyPr/>
          <a:lstStyle/>
          <a:p>
            <a:r>
              <a:rPr lang="en-US" dirty="0"/>
              <a:t>Perform Triggers operations using INSERT, UPDATE, DELETE and display result</a:t>
            </a:r>
            <a:br>
              <a:rPr lang="en-US" dirty="0"/>
            </a:br>
            <a:endParaRPr lang="en-US" dirty="0"/>
          </a:p>
          <a:p>
            <a:endParaRPr lang="en-US" dirty="0"/>
          </a:p>
        </p:txBody>
      </p:sp>
    </p:spTree>
    <p:extLst>
      <p:ext uri="{BB962C8B-B14F-4D97-AF65-F5344CB8AC3E}">
        <p14:creationId xmlns:p14="http://schemas.microsoft.com/office/powerpoint/2010/main" val="84834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9854" y="412124"/>
            <a:ext cx="10746346" cy="1645277"/>
          </a:xfrm>
        </p:spPr>
        <p:txBody>
          <a:bodyPr/>
          <a:lstStyle/>
          <a:p>
            <a:pPr algn="ctr"/>
            <a:r>
              <a:rPr lang="en-US" dirty="0" smtClean="0"/>
              <a:t>TRIGGERS - INSERT</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3077" y="3248708"/>
            <a:ext cx="5041900" cy="12319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9569" y="5993707"/>
            <a:ext cx="9334500" cy="508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9819" y="5053007"/>
            <a:ext cx="10414000" cy="368300"/>
          </a:xfrm>
          <a:prstGeom prst="rect">
            <a:avLst/>
          </a:prstGeom>
        </p:spPr>
      </p:pic>
      <p:sp>
        <p:nvSpPr>
          <p:cNvPr id="6" name="TextBox 5"/>
          <p:cNvSpPr txBox="1"/>
          <p:nvPr/>
        </p:nvSpPr>
        <p:spPr>
          <a:xfrm>
            <a:off x="193184" y="1689061"/>
            <a:ext cx="50001930" cy="1200329"/>
          </a:xfrm>
          <a:prstGeom prst="rect">
            <a:avLst/>
          </a:prstGeom>
          <a:noFill/>
        </p:spPr>
        <p:txBody>
          <a:bodyPr wrap="square" rtlCol="0">
            <a:spAutoFit/>
          </a:bodyPr>
          <a:lstStyle/>
          <a:p>
            <a:pPr algn="just"/>
            <a:r>
              <a:rPr lang="en-US" dirty="0"/>
              <a:t>A trigger is a special kind of stored procedure that automatically executes when an event occurs in the </a:t>
            </a:r>
            <a:endParaRPr lang="en-US" dirty="0" smtClean="0"/>
          </a:p>
          <a:p>
            <a:pPr algn="just"/>
            <a:r>
              <a:rPr lang="en-US" dirty="0" smtClean="0"/>
              <a:t>database </a:t>
            </a:r>
            <a:r>
              <a:rPr lang="en-US" dirty="0"/>
              <a:t>server. DML triggers execute when a user tries to modify data through a data manipulation </a:t>
            </a:r>
            <a:endParaRPr lang="en-US" dirty="0" smtClean="0"/>
          </a:p>
          <a:p>
            <a:pPr algn="just"/>
            <a:r>
              <a:rPr lang="en-US" dirty="0" smtClean="0"/>
              <a:t>language </a:t>
            </a:r>
            <a:r>
              <a:rPr lang="en-US" dirty="0"/>
              <a:t>(DML) event. DML events are INSERT, UPDATE, or DELETE statements on a table or view. </a:t>
            </a:r>
            <a:endParaRPr lang="en-US" dirty="0" smtClean="0"/>
          </a:p>
          <a:p>
            <a:pPr algn="just"/>
            <a:r>
              <a:rPr lang="en-US" dirty="0" smtClean="0"/>
              <a:t>These </a:t>
            </a:r>
            <a:r>
              <a:rPr lang="en-US" dirty="0"/>
              <a:t>triggers fire when any valid event is fired, regardless of whether or not any table rows are affected.</a:t>
            </a:r>
          </a:p>
        </p:txBody>
      </p:sp>
    </p:spTree>
    <p:extLst>
      <p:ext uri="{BB962C8B-B14F-4D97-AF65-F5344CB8AC3E}">
        <p14:creationId xmlns:p14="http://schemas.microsoft.com/office/powerpoint/2010/main" val="20942526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245" y="270456"/>
            <a:ext cx="11106955" cy="1252595"/>
          </a:xfrm>
        </p:spPr>
        <p:txBody>
          <a:bodyPr/>
          <a:lstStyle/>
          <a:p>
            <a:pPr algn="ctr"/>
            <a:r>
              <a:rPr lang="en-US" dirty="0" smtClean="0"/>
              <a:t>TRIGGERS - UPDATE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505" y="5315499"/>
            <a:ext cx="10668000" cy="4699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8172" y="5936602"/>
            <a:ext cx="9309100" cy="50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6719" y="4072184"/>
            <a:ext cx="4940300" cy="1092200"/>
          </a:xfrm>
          <a:prstGeom prst="rect">
            <a:avLst/>
          </a:prstGeom>
        </p:spPr>
      </p:pic>
      <p:sp>
        <p:nvSpPr>
          <p:cNvPr id="9" name="TextBox 8"/>
          <p:cNvSpPr txBox="1"/>
          <p:nvPr/>
        </p:nvSpPr>
        <p:spPr>
          <a:xfrm>
            <a:off x="4739424" y="1326524"/>
            <a:ext cx="3000779" cy="2862322"/>
          </a:xfrm>
          <a:prstGeom prst="rect">
            <a:avLst/>
          </a:prstGeom>
          <a:noFill/>
        </p:spPr>
        <p:txBody>
          <a:bodyPr wrap="square" rtlCol="0">
            <a:spAutoFit/>
          </a:bodyPr>
          <a:lstStyle/>
          <a:p>
            <a:r>
              <a:rPr lang="en-US" dirty="0" smtClean="0"/>
              <a:t>               TYPES</a:t>
            </a:r>
          </a:p>
          <a:p>
            <a:r>
              <a:rPr lang="en-US" dirty="0" smtClean="0"/>
              <a:t>After </a:t>
            </a:r>
            <a:r>
              <a:rPr lang="en-US" dirty="0"/>
              <a:t>Delete Trigger.</a:t>
            </a:r>
          </a:p>
          <a:p>
            <a:r>
              <a:rPr lang="en-US" dirty="0"/>
              <a:t>After Insert Trigger.</a:t>
            </a:r>
          </a:p>
          <a:p>
            <a:r>
              <a:rPr lang="en-US" dirty="0"/>
              <a:t>After Update Trigger.</a:t>
            </a:r>
          </a:p>
          <a:p>
            <a:r>
              <a:rPr lang="en-US" dirty="0"/>
              <a:t>Before Delete Trigger.</a:t>
            </a:r>
          </a:p>
          <a:p>
            <a:r>
              <a:rPr lang="en-US" dirty="0"/>
              <a:t>Before Insert Trigger.</a:t>
            </a:r>
          </a:p>
          <a:p>
            <a:r>
              <a:rPr lang="en-US" dirty="0"/>
              <a:t>Before Update Trigger.</a:t>
            </a:r>
          </a:p>
          <a:p>
            <a:r>
              <a:rPr lang="en-US" dirty="0"/>
              <a:t>Disable All Triggers.</a:t>
            </a:r>
          </a:p>
          <a:p>
            <a:r>
              <a:rPr lang="en-US" dirty="0"/>
              <a:t>Disable Trigger</a:t>
            </a:r>
          </a:p>
          <a:p>
            <a:endParaRPr lang="en-US" dirty="0"/>
          </a:p>
        </p:txBody>
      </p:sp>
    </p:spTree>
    <p:extLst>
      <p:ext uri="{BB962C8B-B14F-4D97-AF65-F5344CB8AC3E}">
        <p14:creationId xmlns:p14="http://schemas.microsoft.com/office/powerpoint/2010/main" val="57858406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2885" y="764373"/>
            <a:ext cx="10643315" cy="1293028"/>
          </a:xfrm>
        </p:spPr>
        <p:txBody>
          <a:bodyPr/>
          <a:lstStyle/>
          <a:p>
            <a:pPr algn="ctr"/>
            <a:r>
              <a:rPr lang="en-US" dirty="0" smtClean="0"/>
              <a:t>TRIGGERS - DELETE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4513" y="3950579"/>
            <a:ext cx="3543300" cy="3937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379" y="2784404"/>
            <a:ext cx="11940326" cy="88911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9385" y="4687364"/>
            <a:ext cx="9359900" cy="495300"/>
          </a:xfrm>
          <a:prstGeom prst="rect">
            <a:avLst/>
          </a:prstGeom>
        </p:spPr>
      </p:pic>
      <p:sp>
        <p:nvSpPr>
          <p:cNvPr id="11" name="TextBox 10"/>
          <p:cNvSpPr txBox="1"/>
          <p:nvPr/>
        </p:nvSpPr>
        <p:spPr>
          <a:xfrm>
            <a:off x="5140696" y="1979840"/>
            <a:ext cx="2347117" cy="369332"/>
          </a:xfrm>
          <a:prstGeom prst="rect">
            <a:avLst/>
          </a:prstGeom>
          <a:noFill/>
        </p:spPr>
        <p:txBody>
          <a:bodyPr wrap="none" rtlCol="0">
            <a:spAutoFit/>
          </a:bodyPr>
          <a:lstStyle/>
          <a:p>
            <a:r>
              <a:rPr lang="en-US" dirty="0" smtClean="0"/>
              <a:t>After Delete Trigger</a:t>
            </a:r>
            <a:endParaRPr lang="en-US" dirty="0"/>
          </a:p>
        </p:txBody>
      </p:sp>
    </p:spTree>
    <p:extLst>
      <p:ext uri="{BB962C8B-B14F-4D97-AF65-F5344CB8AC3E}">
        <p14:creationId xmlns:p14="http://schemas.microsoft.com/office/powerpoint/2010/main" val="183656768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Set 11</a:t>
            </a:r>
            <a:endParaRPr lang="en-US" dirty="0"/>
          </a:p>
        </p:txBody>
      </p:sp>
      <p:sp>
        <p:nvSpPr>
          <p:cNvPr id="3" name="Subtitle 2"/>
          <p:cNvSpPr>
            <a:spLocks noGrp="1"/>
          </p:cNvSpPr>
          <p:nvPr>
            <p:ph type="subTitle" idx="1"/>
          </p:nvPr>
        </p:nvSpPr>
        <p:spPr>
          <a:xfrm>
            <a:off x="373487" y="3628500"/>
            <a:ext cx="11590986" cy="763195"/>
          </a:xfrm>
        </p:spPr>
        <p:txBody>
          <a:bodyPr>
            <a:normAutofit fontScale="85000" lnSpcReduction="10000"/>
          </a:bodyPr>
          <a:lstStyle/>
          <a:p>
            <a:r>
              <a:rPr lang="en-US" dirty="0"/>
              <a:t>Perform three examples of VIEW operation (1) Simple, 2) and 3) with increasing Complexities) Create a backup plan of your choice, state your assumptions/constraints and explain your reasoning. Print your selection on a sample monthly calendar (say 30 day) with FB for Full Backup and IB for Incremental Backup </a:t>
            </a:r>
          </a:p>
          <a:p>
            <a:endParaRPr lang="en-US" dirty="0"/>
          </a:p>
        </p:txBody>
      </p:sp>
    </p:spTree>
    <p:extLst>
      <p:ext uri="{BB962C8B-B14F-4D97-AF65-F5344CB8AC3E}">
        <p14:creationId xmlns:p14="http://schemas.microsoft.com/office/powerpoint/2010/main" val="153041534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views</a:t>
            </a:r>
            <a:endParaRPr lang="en-US" dirty="0"/>
          </a:p>
        </p:txBody>
      </p:sp>
      <p:sp>
        <p:nvSpPr>
          <p:cNvPr id="3" name="Content Placeholder 2"/>
          <p:cNvSpPr>
            <a:spLocks noGrp="1"/>
          </p:cNvSpPr>
          <p:nvPr>
            <p:ph idx="1"/>
          </p:nvPr>
        </p:nvSpPr>
        <p:spPr/>
        <p:txBody>
          <a:bodyPr/>
          <a:lstStyle/>
          <a:p>
            <a:r>
              <a:rPr lang="en-US" dirty="0"/>
              <a:t>In SQL, a view is a virtual table based on the result-set of an SQL statement.</a:t>
            </a:r>
          </a:p>
          <a:p>
            <a:r>
              <a:rPr lang="en-US" dirty="0"/>
              <a:t>A view contains rows and columns, just like a real table. The fields in a view are fields from one or more real tables in the database.</a:t>
            </a:r>
          </a:p>
          <a:p>
            <a:r>
              <a:rPr lang="en-US" dirty="0"/>
              <a:t>You can add SQL functions, WHERE, and JOIN statements to a view and present the data as if the data were coming from one single table.</a:t>
            </a:r>
          </a:p>
          <a:p>
            <a:endParaRPr lang="en-US" dirty="0"/>
          </a:p>
        </p:txBody>
      </p:sp>
    </p:spTree>
    <p:extLst>
      <p:ext uri="{BB962C8B-B14F-4D97-AF65-F5344CB8AC3E}">
        <p14:creationId xmlns:p14="http://schemas.microsoft.com/office/powerpoint/2010/main" val="62303415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1</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546" y="2347510"/>
            <a:ext cx="11861442" cy="3924501"/>
          </a:xfrm>
          <a:prstGeom prst="rect">
            <a:avLst/>
          </a:prstGeom>
        </p:spPr>
      </p:pic>
      <p:sp>
        <p:nvSpPr>
          <p:cNvPr id="4" name="TextBox 3"/>
          <p:cNvSpPr txBox="1"/>
          <p:nvPr/>
        </p:nvSpPr>
        <p:spPr>
          <a:xfrm>
            <a:off x="154546" y="1880315"/>
            <a:ext cx="9569003" cy="369332"/>
          </a:xfrm>
          <a:prstGeom prst="rect">
            <a:avLst/>
          </a:prstGeom>
          <a:noFill/>
        </p:spPr>
        <p:txBody>
          <a:bodyPr wrap="square" rtlCol="0">
            <a:spAutoFit/>
          </a:bodyPr>
          <a:lstStyle/>
          <a:p>
            <a:r>
              <a:rPr lang="en-US" dirty="0" smtClean="0">
                <a:solidFill>
                  <a:srgbClr val="FFC000"/>
                </a:solidFill>
              </a:rPr>
              <a:t>This View Displays  User Details with Booking-Id between range 888 and 999</a:t>
            </a:r>
            <a:endParaRPr lang="en-US" dirty="0">
              <a:solidFill>
                <a:srgbClr val="FFC000"/>
              </a:solidFill>
            </a:endParaRPr>
          </a:p>
        </p:txBody>
      </p:sp>
    </p:spTree>
    <p:extLst>
      <p:ext uri="{BB962C8B-B14F-4D97-AF65-F5344CB8AC3E}">
        <p14:creationId xmlns:p14="http://schemas.microsoft.com/office/powerpoint/2010/main" val="80838533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2</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41599"/>
            <a:ext cx="12192000" cy="1595549"/>
          </a:xfrm>
          <a:prstGeom prst="rect">
            <a:avLst/>
          </a:prstGeom>
        </p:spPr>
      </p:pic>
      <p:sp>
        <p:nvSpPr>
          <p:cNvPr id="4" name="TextBox 3"/>
          <p:cNvSpPr txBox="1"/>
          <p:nvPr/>
        </p:nvSpPr>
        <p:spPr>
          <a:xfrm>
            <a:off x="412124" y="2176530"/>
            <a:ext cx="5808000" cy="369332"/>
          </a:xfrm>
          <a:prstGeom prst="rect">
            <a:avLst/>
          </a:prstGeom>
          <a:noFill/>
        </p:spPr>
        <p:txBody>
          <a:bodyPr wrap="none" rtlCol="0">
            <a:spAutoFit/>
          </a:bodyPr>
          <a:lstStyle/>
          <a:p>
            <a:r>
              <a:rPr lang="en-US" dirty="0" smtClean="0">
                <a:solidFill>
                  <a:srgbClr val="FFC000"/>
                </a:solidFill>
              </a:rPr>
              <a:t>This View Displays  Payment Details with CVV &gt; 345</a:t>
            </a:r>
            <a:endParaRPr lang="en-US" dirty="0">
              <a:solidFill>
                <a:srgbClr val="FFC000"/>
              </a:solidFill>
            </a:endParaRPr>
          </a:p>
        </p:txBody>
      </p:sp>
    </p:spTree>
    <p:extLst>
      <p:ext uri="{BB962C8B-B14F-4D97-AF65-F5344CB8AC3E}">
        <p14:creationId xmlns:p14="http://schemas.microsoft.com/office/powerpoint/2010/main" val="15506903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SET 1</a:t>
            </a:r>
            <a:endParaRPr lang="en-US" dirty="0"/>
          </a:p>
        </p:txBody>
      </p:sp>
      <p:sp>
        <p:nvSpPr>
          <p:cNvPr id="3" name="Subtitle 2"/>
          <p:cNvSpPr>
            <a:spLocks noGrp="1"/>
          </p:cNvSpPr>
          <p:nvPr>
            <p:ph type="subTitle" idx="1"/>
          </p:nvPr>
        </p:nvSpPr>
        <p:spPr>
          <a:xfrm>
            <a:off x="489397" y="3632201"/>
            <a:ext cx="10676586" cy="685800"/>
          </a:xfrm>
        </p:spPr>
        <p:txBody>
          <a:bodyPr>
            <a:normAutofit/>
          </a:bodyPr>
          <a:lstStyle/>
          <a:p>
            <a:r>
              <a:rPr lang="en-US" dirty="0"/>
              <a:t>Create DB, creates tables, create sample records/values/tuples, USE, and Drop DB</a:t>
            </a:r>
            <a:br>
              <a:rPr lang="en-US" dirty="0"/>
            </a:br>
            <a:endParaRPr lang="en-US" dirty="0"/>
          </a:p>
          <a:p>
            <a:endParaRPr lang="en-US" sz="2400" dirty="0"/>
          </a:p>
        </p:txBody>
      </p:sp>
    </p:spTree>
    <p:extLst>
      <p:ext uri="{BB962C8B-B14F-4D97-AF65-F5344CB8AC3E}">
        <p14:creationId xmlns:p14="http://schemas.microsoft.com/office/powerpoint/2010/main" val="191374895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3</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54300"/>
            <a:ext cx="12192000" cy="1527155"/>
          </a:xfrm>
          <a:prstGeom prst="rect">
            <a:avLst/>
          </a:prstGeom>
        </p:spPr>
      </p:pic>
      <p:sp>
        <p:nvSpPr>
          <p:cNvPr id="4" name="Rectangle 3"/>
          <p:cNvSpPr/>
          <p:nvPr/>
        </p:nvSpPr>
        <p:spPr>
          <a:xfrm>
            <a:off x="437882" y="2057401"/>
            <a:ext cx="8706118" cy="369332"/>
          </a:xfrm>
          <a:prstGeom prst="rect">
            <a:avLst/>
          </a:prstGeom>
        </p:spPr>
        <p:txBody>
          <a:bodyPr wrap="square">
            <a:spAutoFit/>
          </a:bodyPr>
          <a:lstStyle/>
          <a:p>
            <a:r>
              <a:rPr lang="en-US" dirty="0" smtClean="0">
                <a:solidFill>
                  <a:srgbClr val="FFC000"/>
                </a:solidFill>
              </a:rPr>
              <a:t>This View Displays  User Credential Details for User_Login_Id = ‘AA8’</a:t>
            </a:r>
            <a:endParaRPr lang="en-US" dirty="0">
              <a:solidFill>
                <a:srgbClr val="FFC000"/>
              </a:solidFill>
            </a:endParaRPr>
          </a:p>
        </p:txBody>
      </p:sp>
    </p:spTree>
    <p:extLst>
      <p:ext uri="{BB962C8B-B14F-4D97-AF65-F5344CB8AC3E}">
        <p14:creationId xmlns:p14="http://schemas.microsoft.com/office/powerpoint/2010/main" val="53575655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0"/>
            <a:ext cx="8610600" cy="2057401"/>
          </a:xfrm>
        </p:spPr>
        <p:txBody>
          <a:bodyPr/>
          <a:lstStyle/>
          <a:p>
            <a:pPr algn="ctr"/>
            <a:r>
              <a:rPr lang="en-US" dirty="0" smtClean="0"/>
              <a:t>Backup strategy</a:t>
            </a:r>
            <a:endParaRPr lang="en-US" dirty="0"/>
          </a:p>
        </p:txBody>
      </p:sp>
      <p:sp>
        <p:nvSpPr>
          <p:cNvPr id="3" name="TextBox 2"/>
          <p:cNvSpPr txBox="1"/>
          <p:nvPr/>
        </p:nvSpPr>
        <p:spPr>
          <a:xfrm>
            <a:off x="7315199" y="1872735"/>
            <a:ext cx="4552849" cy="923330"/>
          </a:xfrm>
          <a:prstGeom prst="rect">
            <a:avLst/>
          </a:prstGeom>
          <a:noFill/>
        </p:spPr>
        <p:txBody>
          <a:bodyPr wrap="none" rtlCol="0">
            <a:spAutoFit/>
          </a:bodyPr>
          <a:lstStyle/>
          <a:p>
            <a:r>
              <a:rPr lang="en-US" dirty="0" smtClean="0"/>
              <a:t>The temporary strategy is to Export the </a:t>
            </a:r>
          </a:p>
          <a:p>
            <a:r>
              <a:rPr lang="en-US" dirty="0" smtClean="0"/>
              <a:t>results manually through the database </a:t>
            </a:r>
          </a:p>
          <a:p>
            <a:r>
              <a:rPr lang="en-US" dirty="0" smtClean="0"/>
              <a:t>on periodic basis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368" y="1622737"/>
            <a:ext cx="6222105" cy="5067837"/>
          </a:xfrm>
          <a:prstGeom prst="rect">
            <a:avLst/>
          </a:prstGeom>
        </p:spPr>
      </p:pic>
    </p:spTree>
    <p:extLst>
      <p:ext uri="{BB962C8B-B14F-4D97-AF65-F5344CB8AC3E}">
        <p14:creationId xmlns:p14="http://schemas.microsoft.com/office/powerpoint/2010/main" val="85036478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Thankyou</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6491" y="1410887"/>
            <a:ext cx="6768295" cy="4966594"/>
          </a:xfrm>
          <a:prstGeom prst="rect">
            <a:avLst/>
          </a:prstGeom>
        </p:spPr>
      </p:pic>
    </p:spTree>
    <p:extLst>
      <p:ext uri="{BB962C8B-B14F-4D97-AF65-F5344CB8AC3E}">
        <p14:creationId xmlns:p14="http://schemas.microsoft.com/office/powerpoint/2010/main" val="1860956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437882"/>
            <a:ext cx="8610600" cy="682580"/>
          </a:xfrm>
        </p:spPr>
        <p:txBody>
          <a:bodyPr/>
          <a:lstStyle/>
          <a:p>
            <a:pPr algn="ctr"/>
            <a:r>
              <a:rPr lang="en-US" dirty="0" smtClean="0"/>
              <a:t>DDL Statements</a:t>
            </a:r>
            <a:endParaRPr lang="en-US" dirty="0"/>
          </a:p>
        </p:txBody>
      </p:sp>
      <p:sp>
        <p:nvSpPr>
          <p:cNvPr id="3" name="Content Placeholder 2"/>
          <p:cNvSpPr>
            <a:spLocks noGrp="1"/>
          </p:cNvSpPr>
          <p:nvPr>
            <p:ph idx="1"/>
          </p:nvPr>
        </p:nvSpPr>
        <p:spPr>
          <a:xfrm>
            <a:off x="685800" y="1725769"/>
            <a:ext cx="10820400" cy="4492916"/>
          </a:xfrm>
        </p:spPr>
        <p:txBody>
          <a:bodyPr>
            <a:normAutofit/>
          </a:bodyPr>
          <a:lstStyle/>
          <a:p>
            <a:pPr marL="0" indent="0" fontAlgn="base">
              <a:buNone/>
            </a:pPr>
            <a:r>
              <a:rPr lang="en-US" b="1" dirty="0"/>
              <a:t>Data Definition Language (DDL)</a:t>
            </a:r>
            <a:r>
              <a:rPr lang="en-US" dirty="0"/>
              <a:t> statements are used to define the database structure or schema. Some examples:</a:t>
            </a:r>
          </a:p>
          <a:p>
            <a:pPr fontAlgn="base"/>
            <a:r>
              <a:rPr lang="en-US" dirty="0"/>
              <a:t>1. CREATE - to create objects in the database </a:t>
            </a:r>
            <a:endParaRPr lang="en-US" dirty="0" smtClean="0"/>
          </a:p>
          <a:p>
            <a:pPr fontAlgn="base"/>
            <a:r>
              <a:rPr lang="en-US" dirty="0" smtClean="0"/>
              <a:t>2</a:t>
            </a:r>
            <a:r>
              <a:rPr lang="en-US" dirty="0"/>
              <a:t>. ALTER - alters the structure of the database </a:t>
            </a:r>
            <a:endParaRPr lang="en-US" dirty="0" smtClean="0"/>
          </a:p>
          <a:p>
            <a:pPr fontAlgn="base"/>
            <a:r>
              <a:rPr lang="en-US" dirty="0" smtClean="0"/>
              <a:t>3</a:t>
            </a:r>
            <a:r>
              <a:rPr lang="en-US" dirty="0"/>
              <a:t>. DROP - delete objects from the database </a:t>
            </a:r>
            <a:endParaRPr lang="en-US" dirty="0" smtClean="0"/>
          </a:p>
          <a:p>
            <a:pPr fontAlgn="base"/>
            <a:r>
              <a:rPr lang="en-US" dirty="0" smtClean="0"/>
              <a:t>4. </a:t>
            </a:r>
            <a:r>
              <a:rPr lang="en-US" dirty="0"/>
              <a:t>TRUNCATE - remove all records from a table, including all spaces allocated for the records are removed </a:t>
            </a:r>
            <a:endParaRPr lang="en-US" dirty="0" smtClean="0"/>
          </a:p>
          <a:p>
            <a:pPr fontAlgn="base"/>
            <a:r>
              <a:rPr lang="en-US" dirty="0" smtClean="0"/>
              <a:t>5</a:t>
            </a:r>
            <a:r>
              <a:rPr lang="en-US" dirty="0"/>
              <a:t>. COMMENT - add comments to the data dictionary </a:t>
            </a:r>
            <a:endParaRPr lang="en-US" dirty="0" smtClean="0"/>
          </a:p>
          <a:p>
            <a:pPr fontAlgn="base"/>
            <a:r>
              <a:rPr lang="en-US" dirty="0" smtClean="0"/>
              <a:t>6</a:t>
            </a:r>
            <a:r>
              <a:rPr lang="en-US" dirty="0"/>
              <a:t>. RENAME - rename an </a:t>
            </a:r>
            <a:r>
              <a:rPr lang="en-US" dirty="0" smtClean="0"/>
              <a:t>object</a:t>
            </a:r>
          </a:p>
        </p:txBody>
      </p:sp>
    </p:spTree>
    <p:extLst>
      <p:ext uri="{BB962C8B-B14F-4D97-AF65-F5344CB8AC3E}">
        <p14:creationId xmlns:p14="http://schemas.microsoft.com/office/powerpoint/2010/main" val="6723814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Create/USE database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00900" y="1775345"/>
            <a:ext cx="3384664" cy="564111"/>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5995" y="3864268"/>
            <a:ext cx="4270114" cy="202352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649987"/>
            <a:ext cx="3384665" cy="718532"/>
          </a:xfrm>
          <a:prstGeom prst="rect">
            <a:avLst/>
          </a:prstGeom>
        </p:spPr>
      </p:pic>
      <p:sp>
        <p:nvSpPr>
          <p:cNvPr id="7" name="TextBox 6"/>
          <p:cNvSpPr txBox="1"/>
          <p:nvPr/>
        </p:nvSpPr>
        <p:spPr>
          <a:xfrm>
            <a:off x="347731" y="1775345"/>
            <a:ext cx="4335504" cy="707886"/>
          </a:xfrm>
          <a:prstGeom prst="rect">
            <a:avLst/>
          </a:prstGeom>
          <a:noFill/>
        </p:spPr>
        <p:txBody>
          <a:bodyPr wrap="square" rtlCol="0">
            <a:spAutoFit/>
          </a:bodyPr>
          <a:lstStyle/>
          <a:p>
            <a:r>
              <a:rPr lang="en-US" sz="4000" dirty="0" smtClean="0">
                <a:latin typeface="+mj-lt"/>
              </a:rPr>
              <a:t>DROP</a:t>
            </a:r>
            <a:r>
              <a:rPr lang="en-US" sz="4000" dirty="0" smtClean="0"/>
              <a:t> DATABASE</a:t>
            </a:r>
            <a:endParaRPr lang="en-US" sz="4000" dirty="0"/>
          </a:p>
        </p:txBody>
      </p:sp>
      <p:sp>
        <p:nvSpPr>
          <p:cNvPr id="9" name="TextBox 8"/>
          <p:cNvSpPr txBox="1"/>
          <p:nvPr/>
        </p:nvSpPr>
        <p:spPr>
          <a:xfrm>
            <a:off x="5254581" y="3068373"/>
            <a:ext cx="3786388" cy="1323439"/>
          </a:xfrm>
          <a:prstGeom prst="rect">
            <a:avLst/>
          </a:prstGeom>
          <a:noFill/>
        </p:spPr>
        <p:txBody>
          <a:bodyPr wrap="square" rtlCol="0">
            <a:spAutoFit/>
          </a:bodyPr>
          <a:lstStyle/>
          <a:p>
            <a:r>
              <a:rPr lang="en-US" sz="4000" dirty="0" smtClean="0"/>
              <a:t>CREATE TABLE</a:t>
            </a:r>
          </a:p>
          <a:p>
            <a:endParaRPr lang="en-US" sz="4000" dirty="0"/>
          </a:p>
        </p:txBody>
      </p:sp>
    </p:spTree>
    <p:extLst>
      <p:ext uri="{BB962C8B-B14F-4D97-AF65-F5344CB8AC3E}">
        <p14:creationId xmlns:p14="http://schemas.microsoft.com/office/powerpoint/2010/main" val="20801216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DML Statements</a:t>
            </a:r>
            <a:endParaRPr lang="en-US" dirty="0"/>
          </a:p>
        </p:txBody>
      </p:sp>
      <p:sp>
        <p:nvSpPr>
          <p:cNvPr id="3" name="Content Placeholder 2"/>
          <p:cNvSpPr>
            <a:spLocks noGrp="1"/>
          </p:cNvSpPr>
          <p:nvPr>
            <p:ph idx="1"/>
          </p:nvPr>
        </p:nvSpPr>
        <p:spPr/>
        <p:txBody>
          <a:bodyPr/>
          <a:lstStyle/>
          <a:p>
            <a:pPr marL="0" indent="0" fontAlgn="base">
              <a:buNone/>
            </a:pPr>
            <a:r>
              <a:rPr lang="en-US" b="1" dirty="0"/>
              <a:t>Data Manipulation Language (DML)</a:t>
            </a:r>
            <a:r>
              <a:rPr lang="en-US" dirty="0"/>
              <a:t> statements are used for managing data within schema objects. Some examples:</a:t>
            </a:r>
          </a:p>
          <a:p>
            <a:r>
              <a:rPr lang="en-US" dirty="0"/>
              <a:t>1. SELECT - retrieve data from the a database </a:t>
            </a:r>
          </a:p>
          <a:p>
            <a:r>
              <a:rPr lang="en-US" dirty="0"/>
              <a:t>2. INSERT - insert data into a table UPDATE - updates existing data within a table </a:t>
            </a:r>
          </a:p>
          <a:p>
            <a:r>
              <a:rPr lang="en-US" dirty="0"/>
              <a:t>3. DELETE - deletes all records from a table, the space for the records remain </a:t>
            </a:r>
          </a:p>
          <a:p>
            <a:r>
              <a:rPr lang="en-US" dirty="0"/>
              <a:t>4. MERGE - UPSERT operation (insert or update) </a:t>
            </a:r>
          </a:p>
          <a:p>
            <a:r>
              <a:rPr lang="en-US" dirty="0"/>
              <a:t>5. CALL - call a PL/SQL or Java subprogram </a:t>
            </a:r>
          </a:p>
          <a:p>
            <a:r>
              <a:rPr lang="en-US" dirty="0"/>
              <a:t>6. EXPLAIN PLAN - explain access path to data 7. LOCK TABLE - control concurrency</a:t>
            </a:r>
          </a:p>
          <a:p>
            <a:endParaRPr lang="en-US" dirty="0"/>
          </a:p>
        </p:txBody>
      </p:sp>
    </p:spTree>
    <p:extLst>
      <p:ext uri="{BB962C8B-B14F-4D97-AF65-F5344CB8AC3E}">
        <p14:creationId xmlns:p14="http://schemas.microsoft.com/office/powerpoint/2010/main" val="1850684644"/>
      </p:ext>
    </p:extLst>
  </p:cSld>
  <p:clrMapOvr>
    <a:masterClrMapping/>
  </p:clrMapOvr>
  <p:timing>
    <p:tnLst>
      <p:par>
        <p:cTn id="1" dur="indefinite" restart="never" nodeType="tmRoot"/>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1002</TotalTime>
  <Words>1700</Words>
  <Application>Microsoft Macintosh PowerPoint</Application>
  <PresentationFormat>Widescreen</PresentationFormat>
  <Paragraphs>208</Paragraphs>
  <Slides>62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62</vt:i4>
      </vt:variant>
    </vt:vector>
  </HeadingPairs>
  <TitlesOfParts>
    <vt:vector size="66" baseType="lpstr">
      <vt:lpstr>Calibri</vt:lpstr>
      <vt:lpstr>Century Gothic</vt:lpstr>
      <vt:lpstr>Arial</vt:lpstr>
      <vt:lpstr>Vapor Trail</vt:lpstr>
      <vt:lpstr>DBMS FINAL PROJECT</vt:lpstr>
      <vt:lpstr>Car RENTAL Management System</vt:lpstr>
      <vt:lpstr>INTRODUCTION</vt:lpstr>
      <vt:lpstr>PowerPoint Presentation</vt:lpstr>
      <vt:lpstr>ERD EXPLANATION</vt:lpstr>
      <vt:lpstr>SET 1</vt:lpstr>
      <vt:lpstr>DDL Statements</vt:lpstr>
      <vt:lpstr>Create/USE database</vt:lpstr>
      <vt:lpstr>DML Statements</vt:lpstr>
      <vt:lpstr>PowerPoint Presentation</vt:lpstr>
      <vt:lpstr>PowerPoint Presentation</vt:lpstr>
      <vt:lpstr>   </vt:lpstr>
      <vt:lpstr>  </vt:lpstr>
      <vt:lpstr>PowerPoint Presentation</vt:lpstr>
      <vt:lpstr>PowerPoint Presentation</vt:lpstr>
      <vt:lpstr>PowerPoint Presentation</vt:lpstr>
      <vt:lpstr>PowerPoint Presentation</vt:lpstr>
      <vt:lpstr>SET 2</vt:lpstr>
      <vt:lpstr>PowerPoint Presentation</vt:lpstr>
      <vt:lpstr>PowerPoint Presentation</vt:lpstr>
      <vt:lpstr>PowerPoint Presentation</vt:lpstr>
      <vt:lpstr>SET 3</vt:lpstr>
      <vt:lpstr>  </vt:lpstr>
      <vt:lpstr>  </vt:lpstr>
      <vt:lpstr>SET 4</vt:lpstr>
      <vt:lpstr>PowerPoint Presentation</vt:lpstr>
      <vt:lpstr>PowerPoint Presentation</vt:lpstr>
      <vt:lpstr>PowerPoint Presentation</vt:lpstr>
      <vt:lpstr>SET 5</vt:lpstr>
      <vt:lpstr>TYPES OF JOINS</vt:lpstr>
      <vt:lpstr>INNER JOIN</vt:lpstr>
      <vt:lpstr>LEFT JOIN</vt:lpstr>
      <vt:lpstr>RIGHT JOIN</vt:lpstr>
      <vt:lpstr>FULL OUTER JOIN</vt:lpstr>
      <vt:lpstr>CROSS JOIN</vt:lpstr>
      <vt:lpstr>SET 6</vt:lpstr>
      <vt:lpstr>Simple Queries</vt:lpstr>
      <vt:lpstr>SubQueries – EXAMPLE 1</vt:lpstr>
      <vt:lpstr>SubQueries – EXAMPLE 2</vt:lpstr>
      <vt:lpstr>SET 7</vt:lpstr>
      <vt:lpstr>PRIVILEGES</vt:lpstr>
      <vt:lpstr>PRIVILEGES</vt:lpstr>
      <vt:lpstr>PRIVILEGES</vt:lpstr>
      <vt:lpstr>Set 8</vt:lpstr>
      <vt:lpstr>Stored Procedures</vt:lpstr>
      <vt:lpstr>Stored Procedures – Example 1</vt:lpstr>
      <vt:lpstr>Stored Procedures – Example 2</vt:lpstr>
      <vt:lpstr>Set 9</vt:lpstr>
      <vt:lpstr>Transactions</vt:lpstr>
      <vt:lpstr>TRANSACTION</vt:lpstr>
      <vt:lpstr>TRANSACTION OUTPUT</vt:lpstr>
      <vt:lpstr>SET 10</vt:lpstr>
      <vt:lpstr>TRIGGERS - INSERT</vt:lpstr>
      <vt:lpstr>TRIGGERS - UPDATE</vt:lpstr>
      <vt:lpstr>TRIGGERS - DELETE</vt:lpstr>
      <vt:lpstr>Set 11</vt:lpstr>
      <vt:lpstr>views</vt:lpstr>
      <vt:lpstr>VIEW 1</vt:lpstr>
      <vt:lpstr>VIEW 2</vt:lpstr>
      <vt:lpstr>VIEW 3</vt:lpstr>
      <vt:lpstr>Backup strategy</vt:lpstr>
      <vt:lpstr>Thankyou</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Alisha Atreja</dc:creator>
  <cp:lastModifiedBy>Alisha Atreja</cp:lastModifiedBy>
  <cp:revision>76</cp:revision>
  <dcterms:created xsi:type="dcterms:W3CDTF">2017-12-10T23:52:50Z</dcterms:created>
  <dcterms:modified xsi:type="dcterms:W3CDTF">2017-12-11T16:36:02Z</dcterms:modified>
</cp:coreProperties>
</file>